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4" r:id="rId3"/>
    <p:sldId id="269" r:id="rId4"/>
    <p:sldId id="265" r:id="rId5"/>
    <p:sldId id="271" r:id="rId6"/>
    <p:sldId id="266" r:id="rId7"/>
    <p:sldId id="267" r:id="rId8"/>
    <p:sldId id="274" r:id="rId9"/>
    <p:sldId id="279" r:id="rId10"/>
    <p:sldId id="280" r:id="rId11"/>
    <p:sldId id="275" r:id="rId12"/>
    <p:sldId id="281" r:id="rId13"/>
    <p:sldId id="282" r:id="rId14"/>
    <p:sldId id="283" r:id="rId15"/>
    <p:sldId id="284" r:id="rId16"/>
    <p:sldId id="276" r:id="rId17"/>
    <p:sldId id="285" r:id="rId18"/>
    <p:sldId id="268" r:id="rId19"/>
    <p:sldId id="273" r:id="rId2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Locandina" id="{104C9464-4C57-44E8-8AF5-59102C876DA1}">
          <p14:sldIdLst>
            <p14:sldId id="258"/>
          </p14:sldIdLst>
        </p14:section>
        <p14:section name="Idea" id="{125A8D11-817A-4A51-98B7-4F5382F81CE6}">
          <p14:sldIdLst>
            <p14:sldId id="264"/>
            <p14:sldId id="269"/>
          </p14:sldIdLst>
        </p14:section>
        <p14:section name="Client" id="{D7B4F224-F83A-4803-89AC-FF3E959C4788}">
          <p14:sldIdLst>
            <p14:sldId id="265"/>
            <p14:sldId id="271"/>
          </p14:sldIdLst>
        </p14:section>
        <p14:section name="Back-end" id="{07AB1CD6-77B7-4A54-BF5C-91EC31C77BAE}">
          <p14:sldIdLst>
            <p14:sldId id="266"/>
          </p14:sldIdLst>
        </p14:section>
        <p14:section name="Cloud" id="{49A28F30-0D3C-4C7A-890B-2B2CBD7E3134}">
          <p14:sldIdLst>
            <p14:sldId id="267"/>
            <p14:sldId id="274"/>
            <p14:sldId id="279"/>
            <p14:sldId id="280"/>
            <p14:sldId id="275"/>
            <p14:sldId id="281"/>
            <p14:sldId id="282"/>
            <p14:sldId id="283"/>
            <p14:sldId id="284"/>
            <p14:sldId id="276"/>
            <p14:sldId id="285"/>
          </p14:sldIdLst>
        </p14:section>
        <p14:section name="Saluti e ringraziamenti" id="{8BF048DE-5D84-4E10-9C8D-420BABB56982}">
          <p14:sldIdLst>
            <p14:sldId id="268"/>
            <p14:sldId id="27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F39"/>
    <a:srgbClr val="00CC66"/>
    <a:srgbClr val="1B5E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32" autoAdjust="0"/>
    <p:restoredTop sz="96357" autoAdjust="0"/>
  </p:normalViewPr>
  <p:slideViewPr>
    <p:cSldViewPr snapToGrid="0">
      <p:cViewPr varScale="1">
        <p:scale>
          <a:sx n="65" d="100"/>
          <a:sy n="65" d="100"/>
        </p:scale>
        <p:origin x="852" y="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svg>
</file>

<file path=ppt/media/image3.png>
</file>

<file path=ppt/media/image30.sv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jpg>
</file>

<file path=ppt/media/image41.jpg>
</file>

<file path=ppt/media/image42.jpg>
</file>

<file path=ppt/media/image43.PNG>
</file>

<file path=ppt/media/image44.png>
</file>

<file path=ppt/media/image45.png>
</file>

<file path=ppt/media/image46.svg>
</file>

<file path=ppt/media/image47.png>
</file>

<file path=ppt/media/image48.svg>
</file>

<file path=ppt/media/image49.png>
</file>

<file path=ppt/media/image5.png>
</file>

<file path=ppt/media/image50.svg>
</file>

<file path=ppt/media/image51.png>
</file>

<file path=ppt/media/image52.png>
</file>

<file path=ppt/media/image53.png>
</file>

<file path=ppt/media/image54.png>
</file>

<file path=ppt/media/image55.png>
</file>

<file path=ppt/media/image56.svg>
</file>

<file path=ppt/media/image57.svg>
</file>

<file path=ppt/media/image58.jpeg>
</file>

<file path=ppt/media/image59.jpg>
</file>

<file path=ppt/media/image6.svg>
</file>

<file path=ppt/media/image60.png>
</file>

<file path=ppt/media/image61.jpg>
</file>

<file path=ppt/media/image62.jpe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9A07BB7-A318-423D-9AE8-6FFBF05F8970}"/>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90FF2618-CDDB-4D0B-8E08-210C15B72E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4E92E9A4-EF21-46EF-BA41-C9B2DF6CA694}"/>
              </a:ext>
            </a:extLst>
          </p:cNvPr>
          <p:cNvSpPr>
            <a:spLocks noGrp="1"/>
          </p:cNvSpPr>
          <p:nvPr>
            <p:ph type="dt" sz="half" idx="10"/>
          </p:nvPr>
        </p:nvSpPr>
        <p:spPr/>
        <p:txBody>
          <a:bodyPr/>
          <a:lstStyle/>
          <a:p>
            <a:fld id="{D1B804D9-6A3C-4A49-AACC-26C8A614B2B6}" type="datetimeFigureOut">
              <a:rPr lang="it-IT" smtClean="0"/>
              <a:t>07/04/2022</a:t>
            </a:fld>
            <a:endParaRPr lang="it-IT"/>
          </a:p>
        </p:txBody>
      </p:sp>
      <p:sp>
        <p:nvSpPr>
          <p:cNvPr id="5" name="Segnaposto piè di pagina 4">
            <a:extLst>
              <a:ext uri="{FF2B5EF4-FFF2-40B4-BE49-F238E27FC236}">
                <a16:creationId xmlns:a16="http://schemas.microsoft.com/office/drawing/2014/main" id="{4E4D7894-BC4F-4D37-A4B5-2D6F4343382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F4D2857-3B94-46D1-94FA-A4DEE59F660E}"/>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164974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1A8F1F7-D437-489D-BB4F-7B846EA9F599}"/>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F2635628-EBB2-41FD-B7A7-8C71D046D439}"/>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23DBDC8-D8A9-4089-84AC-4337204618FA}"/>
              </a:ext>
            </a:extLst>
          </p:cNvPr>
          <p:cNvSpPr>
            <a:spLocks noGrp="1"/>
          </p:cNvSpPr>
          <p:nvPr>
            <p:ph type="dt" sz="half" idx="10"/>
          </p:nvPr>
        </p:nvSpPr>
        <p:spPr/>
        <p:txBody>
          <a:bodyPr/>
          <a:lstStyle/>
          <a:p>
            <a:fld id="{D1B804D9-6A3C-4A49-AACC-26C8A614B2B6}" type="datetimeFigureOut">
              <a:rPr lang="it-IT" smtClean="0"/>
              <a:t>07/04/2022</a:t>
            </a:fld>
            <a:endParaRPr lang="it-IT"/>
          </a:p>
        </p:txBody>
      </p:sp>
      <p:sp>
        <p:nvSpPr>
          <p:cNvPr id="5" name="Segnaposto piè di pagina 4">
            <a:extLst>
              <a:ext uri="{FF2B5EF4-FFF2-40B4-BE49-F238E27FC236}">
                <a16:creationId xmlns:a16="http://schemas.microsoft.com/office/drawing/2014/main" id="{AEE49B60-0AF2-4990-A9BF-52B7B1B29F6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4268F73-48DA-4BA9-9EA6-A09D274338C0}"/>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637341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5AE80776-2B8E-466A-9C07-5F72037FE939}"/>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CD5A07B-0464-4B61-AD56-4D93FC49317A}"/>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19FE29C7-C7D6-4DDD-821B-6533BF1FF828}"/>
              </a:ext>
            </a:extLst>
          </p:cNvPr>
          <p:cNvSpPr>
            <a:spLocks noGrp="1"/>
          </p:cNvSpPr>
          <p:nvPr>
            <p:ph type="dt" sz="half" idx="10"/>
          </p:nvPr>
        </p:nvSpPr>
        <p:spPr/>
        <p:txBody>
          <a:bodyPr/>
          <a:lstStyle/>
          <a:p>
            <a:fld id="{D1B804D9-6A3C-4A49-AACC-26C8A614B2B6}" type="datetimeFigureOut">
              <a:rPr lang="it-IT" smtClean="0"/>
              <a:t>07/04/2022</a:t>
            </a:fld>
            <a:endParaRPr lang="it-IT"/>
          </a:p>
        </p:txBody>
      </p:sp>
      <p:sp>
        <p:nvSpPr>
          <p:cNvPr id="5" name="Segnaposto piè di pagina 4">
            <a:extLst>
              <a:ext uri="{FF2B5EF4-FFF2-40B4-BE49-F238E27FC236}">
                <a16:creationId xmlns:a16="http://schemas.microsoft.com/office/drawing/2014/main" id="{9B692E15-9A03-4A75-AA04-7F276E9D2943}"/>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D349CBDF-2E87-429B-BE75-3EDDE87B152A}"/>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41244213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F8998C7-E462-4C0B-A91C-EFA5DF9B921F}"/>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A8D5FD0-E5E7-48F5-BDD8-95C4B1CA20A5}"/>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D1DE985-7214-4E30-87FD-59CE2DBFB202}"/>
              </a:ext>
            </a:extLst>
          </p:cNvPr>
          <p:cNvSpPr>
            <a:spLocks noGrp="1"/>
          </p:cNvSpPr>
          <p:nvPr>
            <p:ph type="dt" sz="half" idx="10"/>
          </p:nvPr>
        </p:nvSpPr>
        <p:spPr/>
        <p:txBody>
          <a:bodyPr/>
          <a:lstStyle/>
          <a:p>
            <a:fld id="{D1B804D9-6A3C-4A49-AACC-26C8A614B2B6}" type="datetimeFigureOut">
              <a:rPr lang="it-IT" smtClean="0"/>
              <a:t>07/04/2022</a:t>
            </a:fld>
            <a:endParaRPr lang="it-IT"/>
          </a:p>
        </p:txBody>
      </p:sp>
      <p:sp>
        <p:nvSpPr>
          <p:cNvPr id="5" name="Segnaposto piè di pagina 4">
            <a:extLst>
              <a:ext uri="{FF2B5EF4-FFF2-40B4-BE49-F238E27FC236}">
                <a16:creationId xmlns:a16="http://schemas.microsoft.com/office/drawing/2014/main" id="{12EA3C0A-D2C7-4AD6-AF36-B162A4904D8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73BCCD5-A904-477F-B4D1-CD381E4BC57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480582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F4BA9CC-31DC-4BC8-A22F-45475266ACD0}"/>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3AC8F375-9EB7-41C8-A30C-6692B1D4B1F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A1B6E24E-3B5F-4574-BB18-950EE8E8E4E7}"/>
              </a:ext>
            </a:extLst>
          </p:cNvPr>
          <p:cNvSpPr>
            <a:spLocks noGrp="1"/>
          </p:cNvSpPr>
          <p:nvPr>
            <p:ph type="dt" sz="half" idx="10"/>
          </p:nvPr>
        </p:nvSpPr>
        <p:spPr/>
        <p:txBody>
          <a:bodyPr/>
          <a:lstStyle/>
          <a:p>
            <a:fld id="{D1B804D9-6A3C-4A49-AACC-26C8A614B2B6}" type="datetimeFigureOut">
              <a:rPr lang="it-IT" smtClean="0"/>
              <a:t>07/04/2022</a:t>
            </a:fld>
            <a:endParaRPr lang="it-IT"/>
          </a:p>
        </p:txBody>
      </p:sp>
      <p:sp>
        <p:nvSpPr>
          <p:cNvPr id="5" name="Segnaposto piè di pagina 4">
            <a:extLst>
              <a:ext uri="{FF2B5EF4-FFF2-40B4-BE49-F238E27FC236}">
                <a16:creationId xmlns:a16="http://schemas.microsoft.com/office/drawing/2014/main" id="{AA7490BB-0B57-4748-8914-6F5664630B8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79554AD-5F5C-4E74-9273-EEAF4E2D64D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625614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15417F-89F7-4939-B34A-3EB9892CB641}"/>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8F2E734C-1D6C-4E88-8DC7-8BD8FE02BB41}"/>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C81E5F2E-650D-49D0-B657-FF522CFBE7D9}"/>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71EBB650-3C63-44D0-A015-A246DC2C4C51}"/>
              </a:ext>
            </a:extLst>
          </p:cNvPr>
          <p:cNvSpPr>
            <a:spLocks noGrp="1"/>
          </p:cNvSpPr>
          <p:nvPr>
            <p:ph type="dt" sz="half" idx="10"/>
          </p:nvPr>
        </p:nvSpPr>
        <p:spPr/>
        <p:txBody>
          <a:bodyPr/>
          <a:lstStyle/>
          <a:p>
            <a:fld id="{D1B804D9-6A3C-4A49-AACC-26C8A614B2B6}" type="datetimeFigureOut">
              <a:rPr lang="it-IT" smtClean="0"/>
              <a:t>07/04/2022</a:t>
            </a:fld>
            <a:endParaRPr lang="it-IT"/>
          </a:p>
        </p:txBody>
      </p:sp>
      <p:sp>
        <p:nvSpPr>
          <p:cNvPr id="6" name="Segnaposto piè di pagina 5">
            <a:extLst>
              <a:ext uri="{FF2B5EF4-FFF2-40B4-BE49-F238E27FC236}">
                <a16:creationId xmlns:a16="http://schemas.microsoft.com/office/drawing/2014/main" id="{AE1D79EE-44F3-4B13-8152-AF56FB034120}"/>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1C5CCB68-670E-48BF-81E0-8FB4ED40DB8B}"/>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217867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C751673-D2A9-42E6-8208-7765AFA7B551}"/>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35187C2-F280-458D-9335-34FAFD27BC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0087D3DE-CD59-42FD-8158-EB26E29ED247}"/>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DE6613C0-1B8C-46B1-9CBF-187050DB21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9A9AB89C-88F8-4CB5-8ED3-8BF5307E10A3}"/>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91C3A12D-FC3E-42C2-85AE-8C9D423714AB}"/>
              </a:ext>
            </a:extLst>
          </p:cNvPr>
          <p:cNvSpPr>
            <a:spLocks noGrp="1"/>
          </p:cNvSpPr>
          <p:nvPr>
            <p:ph type="dt" sz="half" idx="10"/>
          </p:nvPr>
        </p:nvSpPr>
        <p:spPr/>
        <p:txBody>
          <a:bodyPr/>
          <a:lstStyle/>
          <a:p>
            <a:fld id="{D1B804D9-6A3C-4A49-AACC-26C8A614B2B6}" type="datetimeFigureOut">
              <a:rPr lang="it-IT" smtClean="0"/>
              <a:t>07/04/2022</a:t>
            </a:fld>
            <a:endParaRPr lang="it-IT"/>
          </a:p>
        </p:txBody>
      </p:sp>
      <p:sp>
        <p:nvSpPr>
          <p:cNvPr id="8" name="Segnaposto piè di pagina 7">
            <a:extLst>
              <a:ext uri="{FF2B5EF4-FFF2-40B4-BE49-F238E27FC236}">
                <a16:creationId xmlns:a16="http://schemas.microsoft.com/office/drawing/2014/main" id="{800CE7F2-F2D5-4876-8905-A792FC88F07B}"/>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833502FF-82A8-4F86-B172-DA5D6D0AA86D}"/>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1095024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6FA913B-0CC8-4044-8828-5EE370954F72}"/>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99E025C7-CFA4-41BC-A5E9-C9EADCF11440}"/>
              </a:ext>
            </a:extLst>
          </p:cNvPr>
          <p:cNvSpPr>
            <a:spLocks noGrp="1"/>
          </p:cNvSpPr>
          <p:nvPr>
            <p:ph type="dt" sz="half" idx="10"/>
          </p:nvPr>
        </p:nvSpPr>
        <p:spPr/>
        <p:txBody>
          <a:bodyPr/>
          <a:lstStyle/>
          <a:p>
            <a:fld id="{D1B804D9-6A3C-4A49-AACC-26C8A614B2B6}" type="datetimeFigureOut">
              <a:rPr lang="it-IT" smtClean="0"/>
              <a:t>07/04/2022</a:t>
            </a:fld>
            <a:endParaRPr lang="it-IT"/>
          </a:p>
        </p:txBody>
      </p:sp>
      <p:sp>
        <p:nvSpPr>
          <p:cNvPr id="4" name="Segnaposto piè di pagina 3">
            <a:extLst>
              <a:ext uri="{FF2B5EF4-FFF2-40B4-BE49-F238E27FC236}">
                <a16:creationId xmlns:a16="http://schemas.microsoft.com/office/drawing/2014/main" id="{4DE7614D-4251-48AA-A27D-B404E14D49DD}"/>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30578A5C-145C-4F48-80FD-CDEA7EDC4D3C}"/>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130642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75D7DDAB-E198-41F9-B015-4800B3C804AE}"/>
              </a:ext>
            </a:extLst>
          </p:cNvPr>
          <p:cNvSpPr>
            <a:spLocks noGrp="1"/>
          </p:cNvSpPr>
          <p:nvPr>
            <p:ph type="dt" sz="half" idx="10"/>
          </p:nvPr>
        </p:nvSpPr>
        <p:spPr/>
        <p:txBody>
          <a:bodyPr/>
          <a:lstStyle/>
          <a:p>
            <a:fld id="{D1B804D9-6A3C-4A49-AACC-26C8A614B2B6}" type="datetimeFigureOut">
              <a:rPr lang="it-IT" smtClean="0"/>
              <a:t>07/04/2022</a:t>
            </a:fld>
            <a:endParaRPr lang="it-IT"/>
          </a:p>
        </p:txBody>
      </p:sp>
      <p:sp>
        <p:nvSpPr>
          <p:cNvPr id="3" name="Segnaposto piè di pagina 2">
            <a:extLst>
              <a:ext uri="{FF2B5EF4-FFF2-40B4-BE49-F238E27FC236}">
                <a16:creationId xmlns:a16="http://schemas.microsoft.com/office/drawing/2014/main" id="{3541FB23-16F0-4804-843A-2450BF6B3208}"/>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21B843D2-E71B-4BB7-B513-42741D7D6E09}"/>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568101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BF2ADA-EFB4-43F9-8422-9CD902261FD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8FBBA3C-3C0E-4432-B427-FB0D21C593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65D094CB-9B60-4075-9D0E-81FDED0A86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CFC0DD08-4C53-4F55-A999-F09BCB0E7C14}"/>
              </a:ext>
            </a:extLst>
          </p:cNvPr>
          <p:cNvSpPr>
            <a:spLocks noGrp="1"/>
          </p:cNvSpPr>
          <p:nvPr>
            <p:ph type="dt" sz="half" idx="10"/>
          </p:nvPr>
        </p:nvSpPr>
        <p:spPr/>
        <p:txBody>
          <a:bodyPr/>
          <a:lstStyle/>
          <a:p>
            <a:fld id="{D1B804D9-6A3C-4A49-AACC-26C8A614B2B6}" type="datetimeFigureOut">
              <a:rPr lang="it-IT" smtClean="0"/>
              <a:t>07/04/2022</a:t>
            </a:fld>
            <a:endParaRPr lang="it-IT"/>
          </a:p>
        </p:txBody>
      </p:sp>
      <p:sp>
        <p:nvSpPr>
          <p:cNvPr id="6" name="Segnaposto piè di pagina 5">
            <a:extLst>
              <a:ext uri="{FF2B5EF4-FFF2-40B4-BE49-F238E27FC236}">
                <a16:creationId xmlns:a16="http://schemas.microsoft.com/office/drawing/2014/main" id="{9D22ED8C-37C3-49ED-B72D-9C6D7DB44AA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6DE8C277-C6C3-43B3-AB9F-E52A25CFD814}"/>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3929485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BE9BC5-2B88-4D93-9C2B-4DEB397521B4}"/>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67ACB9F7-BE44-4A27-B44C-7E7B8783AD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F666BCEB-D8B2-40E1-A52A-8394F0721E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F971A1D-F655-418B-AA7D-50BF8B9536B5}"/>
              </a:ext>
            </a:extLst>
          </p:cNvPr>
          <p:cNvSpPr>
            <a:spLocks noGrp="1"/>
          </p:cNvSpPr>
          <p:nvPr>
            <p:ph type="dt" sz="half" idx="10"/>
          </p:nvPr>
        </p:nvSpPr>
        <p:spPr/>
        <p:txBody>
          <a:bodyPr/>
          <a:lstStyle/>
          <a:p>
            <a:fld id="{D1B804D9-6A3C-4A49-AACC-26C8A614B2B6}" type="datetimeFigureOut">
              <a:rPr lang="it-IT" smtClean="0"/>
              <a:t>07/04/2022</a:t>
            </a:fld>
            <a:endParaRPr lang="it-IT"/>
          </a:p>
        </p:txBody>
      </p:sp>
      <p:sp>
        <p:nvSpPr>
          <p:cNvPr id="6" name="Segnaposto piè di pagina 5">
            <a:extLst>
              <a:ext uri="{FF2B5EF4-FFF2-40B4-BE49-F238E27FC236}">
                <a16:creationId xmlns:a16="http://schemas.microsoft.com/office/drawing/2014/main" id="{C61F2F60-1629-4BDB-8821-18DC2EB02B39}"/>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EB2F0FA-4148-49EB-84CF-4A66B86E6F15}"/>
              </a:ext>
            </a:extLst>
          </p:cNvPr>
          <p:cNvSpPr>
            <a:spLocks noGrp="1"/>
          </p:cNvSpPr>
          <p:nvPr>
            <p:ph type="sldNum" sz="quarter" idx="12"/>
          </p:nvPr>
        </p:nvSpPr>
        <p:spPr/>
        <p:txBody>
          <a:bodyPr/>
          <a:lstStyle/>
          <a:p>
            <a:fld id="{60A67F87-D421-4280-8416-F9A34E655C72}" type="slidenum">
              <a:rPr lang="it-IT" smtClean="0"/>
              <a:t>‹N›</a:t>
            </a:fld>
            <a:endParaRPr lang="it-IT"/>
          </a:p>
        </p:txBody>
      </p:sp>
    </p:spTree>
    <p:extLst>
      <p:ext uri="{BB962C8B-B14F-4D97-AF65-F5344CB8AC3E}">
        <p14:creationId xmlns:p14="http://schemas.microsoft.com/office/powerpoint/2010/main" val="2551286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8FC93298-86B5-4F3D-B15D-C829E05DB8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40EA235-FF27-4E00-8470-CC67746232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3E5F0D3-6908-4D19-A9CD-53A07BBB25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B804D9-6A3C-4A49-AACC-26C8A614B2B6}" type="datetimeFigureOut">
              <a:rPr lang="it-IT" smtClean="0"/>
              <a:t>07/04/2022</a:t>
            </a:fld>
            <a:endParaRPr lang="it-IT"/>
          </a:p>
        </p:txBody>
      </p:sp>
      <p:sp>
        <p:nvSpPr>
          <p:cNvPr id="5" name="Segnaposto piè di pagina 4">
            <a:extLst>
              <a:ext uri="{FF2B5EF4-FFF2-40B4-BE49-F238E27FC236}">
                <a16:creationId xmlns:a16="http://schemas.microsoft.com/office/drawing/2014/main" id="{0C2D9016-A34E-40D6-9ABB-473D3C3E7A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598EF40E-A5C0-4E9D-AA1C-EB76685A58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A67F87-D421-4280-8416-F9A34E655C72}" type="slidenum">
              <a:rPr lang="it-IT" smtClean="0"/>
              <a:t>‹N›</a:t>
            </a:fld>
            <a:endParaRPr lang="it-IT"/>
          </a:p>
        </p:txBody>
      </p:sp>
    </p:spTree>
    <p:extLst>
      <p:ext uri="{BB962C8B-B14F-4D97-AF65-F5344CB8AC3E}">
        <p14:creationId xmlns:p14="http://schemas.microsoft.com/office/powerpoint/2010/main" val="41424674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32.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34.png"/></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32" Type="http://schemas.openxmlformats.org/officeDocument/2006/relationships/image" Target="../media/image42.jp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10.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26.sv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25.png"/></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32.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37.png"/></Relationships>
</file>

<file path=ppt/slides/_rels/slide13.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21" Type="http://schemas.openxmlformats.org/officeDocument/2006/relationships/image" Target="../media/image20.svg"/><Relationship Id="rId34" Type="http://schemas.openxmlformats.org/officeDocument/2006/relationships/image" Target="../media/image46.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45.png"/><Relationship Id="rId38" Type="http://schemas.openxmlformats.org/officeDocument/2006/relationships/image" Target="../media/image50.sv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32" Type="http://schemas.openxmlformats.org/officeDocument/2006/relationships/image" Target="../media/image44.png"/><Relationship Id="rId37" Type="http://schemas.openxmlformats.org/officeDocument/2006/relationships/image" Target="../media/image49.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36" Type="http://schemas.openxmlformats.org/officeDocument/2006/relationships/image" Target="../media/image48.sv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43.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37.png"/><Relationship Id="rId35" Type="http://schemas.openxmlformats.org/officeDocument/2006/relationships/image" Target="../media/image47.png"/><Relationship Id="rId8" Type="http://schemas.openxmlformats.org/officeDocument/2006/relationships/image" Target="../media/image11.png"/><Relationship Id="rId3" Type="http://schemas.openxmlformats.org/officeDocument/2006/relationships/image" Target="../media/image6.svg"/></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32.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36.png"/></Relationships>
</file>

<file path=ppt/slides/_rels/slide15.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53.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32" Type="http://schemas.openxmlformats.org/officeDocument/2006/relationships/image" Target="../media/image52.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51.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36.png"/><Relationship Id="rId8" Type="http://schemas.openxmlformats.org/officeDocument/2006/relationships/image" Target="../media/image11.png"/></Relationships>
</file>

<file path=ppt/slides/_rels/slide1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32.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35.png"/></Relationships>
</file>

<file path=ppt/slides/_rels/slide17.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54.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35.png"/></Relationships>
</file>

<file path=ppt/slides/_rels/slide1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56.svg"/><Relationship Id="rId26" Type="http://schemas.openxmlformats.org/officeDocument/2006/relationships/image" Target="../media/image15.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55.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59.jp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58.jpe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57.svg"/><Relationship Id="rId30" Type="http://schemas.openxmlformats.org/officeDocument/2006/relationships/image" Target="../media/image60.png"/></Relationships>
</file>

<file path=ppt/slides/_rels/slide19.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56.svg"/><Relationship Id="rId26" Type="http://schemas.openxmlformats.org/officeDocument/2006/relationships/image" Target="../media/image15.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55.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hyperlink" Target="https://github.com/EnjoyGeek077" TargetMode="External"/><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61.jpg"/><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hyperlink" Target="https://github.com/Luca-Bianco" TargetMode="Externa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57.svg"/><Relationship Id="rId30" Type="http://schemas.openxmlformats.org/officeDocument/2006/relationships/image" Target="../media/image62.jpe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16.svg"/><Relationship Id="rId23" Type="http://schemas.openxmlformats.org/officeDocument/2006/relationships/image" Target="../media/image21.png"/><Relationship Id="rId28" Type="http://schemas.openxmlformats.org/officeDocument/2006/relationships/slide" Target="slide3.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hyperlink" Target="https://outdoormag.sport-press.it/wp-content/uploads/sites/3/2021/05/05_OUT_TREKKING2.pdf" TargetMode="Externa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15.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sv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16.svg"/><Relationship Id="rId23" Type="http://schemas.openxmlformats.org/officeDocument/2006/relationships/image" Target="../media/image21.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15.png"/><Relationship Id="rId22" Type="http://schemas.openxmlformats.org/officeDocument/2006/relationships/slide" Target="slide7.xml"/><Relationship Id="rId27" Type="http://schemas.openxmlformats.org/officeDocument/2006/relationships/image" Target="../media/image24.sv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9.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5.png"/><Relationship Id="rId29"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slide" Target="slide5.xml"/><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4.sv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9.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5.png"/><Relationship Id="rId29" Type="http://schemas.openxmlformats.org/officeDocument/2006/relationships/image" Target="../media/image26.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25.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slide" Target="slide2.xml"/><Relationship Id="rId18" Type="http://schemas.openxmlformats.org/officeDocument/2006/relationships/image" Target="../media/image30.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5.png"/><Relationship Id="rId25" Type="http://schemas.openxmlformats.org/officeDocument/2006/relationships/slide" Target="slide18.xml"/><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microsoft.com/office/2007/relationships/hdphoto" Target="../media/hdphoto1.wdp"/><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22.sv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21.png"/><Relationship Id="rId28" Type="http://schemas.openxmlformats.org/officeDocument/2006/relationships/image" Target="../media/image31.png"/><Relationship Id="rId10" Type="http://schemas.openxmlformats.org/officeDocument/2006/relationships/image" Target="../media/image13.png"/><Relationship Id="rId19" Type="http://schemas.openxmlformats.org/officeDocument/2006/relationships/slide" Target="slide4.xml"/><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s>
</file>

<file path=ppt/slides/_rels/slide7.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21" Type="http://schemas.openxmlformats.org/officeDocument/2006/relationships/image" Target="../media/image20.svg"/><Relationship Id="rId34" Type="http://schemas.openxmlformats.org/officeDocument/2006/relationships/slide" Target="slide14.xml"/><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35.png"/><Relationship Id="rId38" Type="http://schemas.openxmlformats.org/officeDocument/2006/relationships/image" Target="../media/image38.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32" Type="http://schemas.openxmlformats.org/officeDocument/2006/relationships/slide" Target="slide16.xml"/><Relationship Id="rId37" Type="http://schemas.openxmlformats.org/officeDocument/2006/relationships/image" Target="../media/image37.pn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8.xml"/><Relationship Id="rId36" Type="http://schemas.openxmlformats.org/officeDocument/2006/relationships/slide" Target="slide12.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34.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slide" Target="slide10.xml"/><Relationship Id="rId35" Type="http://schemas.openxmlformats.org/officeDocument/2006/relationships/image" Target="../media/image36.png"/><Relationship Id="rId8" Type="http://schemas.openxmlformats.org/officeDocument/2006/relationships/image" Target="../media/image11.png"/><Relationship Id="rId3" Type="http://schemas.openxmlformats.org/officeDocument/2006/relationships/image" Target="../media/image6.sv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7.png"/><Relationship Id="rId18" Type="http://schemas.openxmlformats.org/officeDocument/2006/relationships/slide" Target="slide4.xml"/><Relationship Id="rId26" Type="http://schemas.openxmlformats.org/officeDocument/2006/relationships/image" Target="../media/image24.svg"/><Relationship Id="rId3" Type="http://schemas.openxmlformats.org/officeDocument/2006/relationships/image" Target="../media/image6.svg"/><Relationship Id="rId21" Type="http://schemas.openxmlformats.org/officeDocument/2006/relationships/slide" Target="slide7.xml"/><Relationship Id="rId7" Type="http://schemas.openxmlformats.org/officeDocument/2006/relationships/image" Target="../media/image10.svg"/><Relationship Id="rId12" Type="http://schemas.openxmlformats.org/officeDocument/2006/relationships/slide" Target="slide2.xml"/><Relationship Id="rId17" Type="http://schemas.openxmlformats.org/officeDocument/2006/relationships/image" Target="../media/image18.svg"/><Relationship Id="rId25" Type="http://schemas.openxmlformats.org/officeDocument/2006/relationships/image" Target="../media/image23.png"/><Relationship Id="rId2" Type="http://schemas.openxmlformats.org/officeDocument/2006/relationships/image" Target="../media/image5.png"/><Relationship Id="rId16" Type="http://schemas.openxmlformats.org/officeDocument/2006/relationships/image" Target="../media/image17.png"/><Relationship Id="rId20" Type="http://schemas.openxmlformats.org/officeDocument/2006/relationships/image" Target="../media/image20.sv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slide" Target="slide18.xml"/><Relationship Id="rId5" Type="http://schemas.openxmlformats.org/officeDocument/2006/relationships/image" Target="../media/image8.svg"/><Relationship Id="rId15" Type="http://schemas.openxmlformats.org/officeDocument/2006/relationships/slide" Target="slide6.xml"/><Relationship Id="rId23" Type="http://schemas.openxmlformats.org/officeDocument/2006/relationships/image" Target="../media/image32.svg"/><Relationship Id="rId10" Type="http://schemas.openxmlformats.org/officeDocument/2006/relationships/image" Target="../media/image13.png"/><Relationship Id="rId19" Type="http://schemas.openxmlformats.org/officeDocument/2006/relationships/image" Target="../media/image19.pn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8.svg"/><Relationship Id="rId22" Type="http://schemas.openxmlformats.org/officeDocument/2006/relationships/image" Target="../media/image15.png"/><Relationship Id="rId27" Type="http://schemas.openxmlformats.org/officeDocument/2006/relationships/image" Target="../media/image33.png"/></Relationships>
</file>

<file path=ppt/slides/_rels/slide9.xml.rels><?xml version="1.0" encoding="UTF-8" standalone="yes"?>
<Relationships xmlns="http://schemas.openxmlformats.org/package/2006/relationships"><Relationship Id="rId13" Type="http://schemas.openxmlformats.org/officeDocument/2006/relationships/slide" Target="slide2.xml"/><Relationship Id="rId18" Type="http://schemas.openxmlformats.org/officeDocument/2006/relationships/image" Target="../media/image18.svg"/><Relationship Id="rId26" Type="http://schemas.openxmlformats.org/officeDocument/2006/relationships/image" Target="../media/image23.png"/><Relationship Id="rId3" Type="http://schemas.openxmlformats.org/officeDocument/2006/relationships/image" Target="../media/image6.svg"/><Relationship Id="rId21" Type="http://schemas.openxmlformats.org/officeDocument/2006/relationships/image" Target="../media/image20.svg"/><Relationship Id="rId34" Type="http://schemas.openxmlformats.org/officeDocument/2006/relationships/image" Target="../media/image26.svg"/><Relationship Id="rId7" Type="http://schemas.openxmlformats.org/officeDocument/2006/relationships/image" Target="../media/image10.svg"/><Relationship Id="rId12" Type="http://schemas.openxmlformats.org/officeDocument/2006/relationships/image" Target="../media/image2.png"/><Relationship Id="rId17" Type="http://schemas.openxmlformats.org/officeDocument/2006/relationships/image" Target="../media/image17.png"/><Relationship Id="rId25" Type="http://schemas.openxmlformats.org/officeDocument/2006/relationships/slide" Target="slide18.xml"/><Relationship Id="rId33" Type="http://schemas.openxmlformats.org/officeDocument/2006/relationships/image" Target="../media/image25.png"/><Relationship Id="rId2" Type="http://schemas.openxmlformats.org/officeDocument/2006/relationships/image" Target="../media/image5.png"/><Relationship Id="rId16" Type="http://schemas.openxmlformats.org/officeDocument/2006/relationships/slide" Target="slide6.xml"/><Relationship Id="rId20" Type="http://schemas.openxmlformats.org/officeDocument/2006/relationships/image" Target="../media/image19.png"/><Relationship Id="rId29"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24" Type="http://schemas.openxmlformats.org/officeDocument/2006/relationships/image" Target="../media/image32.svg"/><Relationship Id="rId32" Type="http://schemas.openxmlformats.org/officeDocument/2006/relationships/image" Target="../media/image41.jpg"/><Relationship Id="rId5" Type="http://schemas.openxmlformats.org/officeDocument/2006/relationships/image" Target="../media/image8.svg"/><Relationship Id="rId15" Type="http://schemas.openxmlformats.org/officeDocument/2006/relationships/image" Target="../media/image28.svg"/><Relationship Id="rId23" Type="http://schemas.openxmlformats.org/officeDocument/2006/relationships/image" Target="../media/image15.png"/><Relationship Id="rId28" Type="http://schemas.openxmlformats.org/officeDocument/2006/relationships/slide" Target="slide8.xml"/><Relationship Id="rId10" Type="http://schemas.openxmlformats.org/officeDocument/2006/relationships/image" Target="../media/image13.png"/><Relationship Id="rId19" Type="http://schemas.openxmlformats.org/officeDocument/2006/relationships/slide" Target="slide4.xml"/><Relationship Id="rId31" Type="http://schemas.openxmlformats.org/officeDocument/2006/relationships/image" Target="../media/image40.jpg"/><Relationship Id="rId4" Type="http://schemas.openxmlformats.org/officeDocument/2006/relationships/image" Target="../media/image7.png"/><Relationship Id="rId9" Type="http://schemas.openxmlformats.org/officeDocument/2006/relationships/image" Target="../media/image12.svg"/><Relationship Id="rId14" Type="http://schemas.openxmlformats.org/officeDocument/2006/relationships/image" Target="../media/image27.png"/><Relationship Id="rId22" Type="http://schemas.openxmlformats.org/officeDocument/2006/relationships/slide" Target="slide7.xml"/><Relationship Id="rId27" Type="http://schemas.openxmlformats.org/officeDocument/2006/relationships/image" Target="../media/image24.svg"/><Relationship Id="rId30" Type="http://schemas.openxmlformats.org/officeDocument/2006/relationships/image" Target="../media/image39.png"/><Relationship Id="rId8"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magine 2" descr="Immagine che contiene cielo, esterni, erba, montagna&#10;&#10;Descrizione generata automaticamente">
            <a:extLst>
              <a:ext uri="{FF2B5EF4-FFF2-40B4-BE49-F238E27FC236}">
                <a16:creationId xmlns:a16="http://schemas.microsoft.com/office/drawing/2014/main" id="{CA65C320-B22F-4102-AA8D-D9B3B77CA74E}"/>
              </a:ext>
            </a:extLst>
          </p:cNvPr>
          <p:cNvPicPr>
            <a:picLocks noChangeAspect="1"/>
          </p:cNvPicPr>
          <p:nvPr/>
        </p:nvPicPr>
        <p:blipFill rotWithShape="1">
          <a:blip r:embed="rId2">
            <a:extLst>
              <a:ext uri="{28A0092B-C50C-407E-A947-70E740481C1C}">
                <a14:useLocalDpi xmlns:a14="http://schemas.microsoft.com/office/drawing/2010/main" val="0"/>
              </a:ext>
            </a:extLst>
          </a:blip>
          <a:srcRect l="2701"/>
          <a:stretch/>
        </p:blipFill>
        <p:spPr>
          <a:xfrm flipH="1">
            <a:off x="-1" y="10"/>
            <a:ext cx="9324975" cy="6857990"/>
          </a:xfrm>
          <a:custGeom>
            <a:avLst/>
            <a:gdLst/>
            <a:ahLst/>
            <a:cxnLst/>
            <a:rect l="l" t="t" r="r" b="b"/>
            <a:pathLst>
              <a:path w="11862684" h="6858000">
                <a:moveTo>
                  <a:pt x="1047342" y="0"/>
                </a:moveTo>
                <a:lnTo>
                  <a:pt x="4590463" y="0"/>
                </a:lnTo>
                <a:lnTo>
                  <a:pt x="5499874" y="0"/>
                </a:lnTo>
                <a:lnTo>
                  <a:pt x="5723425" y="0"/>
                </a:lnTo>
                <a:lnTo>
                  <a:pt x="7580390" y="0"/>
                </a:lnTo>
                <a:lnTo>
                  <a:pt x="7747884" y="0"/>
                </a:lnTo>
                <a:lnTo>
                  <a:pt x="7824084" y="0"/>
                </a:lnTo>
                <a:lnTo>
                  <a:pt x="11862684" y="0"/>
                </a:lnTo>
                <a:lnTo>
                  <a:pt x="11862684" y="6858000"/>
                </a:lnTo>
                <a:lnTo>
                  <a:pt x="7824084" y="6858000"/>
                </a:lnTo>
                <a:lnTo>
                  <a:pt x="7747884" y="6858000"/>
                </a:lnTo>
                <a:lnTo>
                  <a:pt x="7580390" y="6858000"/>
                </a:lnTo>
                <a:lnTo>
                  <a:pt x="5723425" y="6858000"/>
                </a:lnTo>
                <a:lnTo>
                  <a:pt x="5499874" y="6858000"/>
                </a:lnTo>
                <a:lnTo>
                  <a:pt x="4590463" y="6858000"/>
                </a:lnTo>
                <a:lnTo>
                  <a:pt x="1654188" y="6858000"/>
                </a:lnTo>
                <a:cubicBezTo>
                  <a:pt x="1530404" y="6786859"/>
                  <a:pt x="1412658" y="6701489"/>
                  <a:pt x="1279816" y="6658805"/>
                </a:cubicBezTo>
                <a:cubicBezTo>
                  <a:pt x="1189242" y="6630349"/>
                  <a:pt x="1101686" y="6580550"/>
                  <a:pt x="1116783" y="6431153"/>
                </a:cubicBezTo>
                <a:cubicBezTo>
                  <a:pt x="1119802" y="6388469"/>
                  <a:pt x="1095648" y="6356456"/>
                  <a:pt x="1059419" y="6367127"/>
                </a:cubicBezTo>
                <a:cubicBezTo>
                  <a:pt x="989979" y="6388469"/>
                  <a:pt x="956768" y="6327999"/>
                  <a:pt x="917520" y="6281757"/>
                </a:cubicBezTo>
                <a:cubicBezTo>
                  <a:pt x="848079" y="6199945"/>
                  <a:pt x="781658" y="6114575"/>
                  <a:pt x="669950" y="6100347"/>
                </a:cubicBezTo>
                <a:cubicBezTo>
                  <a:pt x="691084" y="6036320"/>
                  <a:pt x="727312" y="6043434"/>
                  <a:pt x="760524" y="6057663"/>
                </a:cubicBezTo>
                <a:cubicBezTo>
                  <a:pt x="848079" y="6093234"/>
                  <a:pt x="935634" y="6132361"/>
                  <a:pt x="1023188" y="6167932"/>
                </a:cubicBezTo>
                <a:cubicBezTo>
                  <a:pt x="1080552" y="6189274"/>
                  <a:pt x="1137916" y="6221287"/>
                  <a:pt x="1213395" y="6196388"/>
                </a:cubicBezTo>
                <a:cubicBezTo>
                  <a:pt x="1146974" y="6068335"/>
                  <a:pt x="1035266" y="6043434"/>
                  <a:pt x="944692" y="6004307"/>
                </a:cubicBezTo>
                <a:cubicBezTo>
                  <a:pt x="832982" y="5954508"/>
                  <a:pt x="766562" y="5862025"/>
                  <a:pt x="685045" y="5755314"/>
                </a:cubicBezTo>
                <a:cubicBezTo>
                  <a:pt x="766562" y="5726858"/>
                  <a:pt x="817887" y="5805112"/>
                  <a:pt x="884310" y="5801555"/>
                </a:cubicBezTo>
                <a:cubicBezTo>
                  <a:pt x="887328" y="5790884"/>
                  <a:pt x="893366" y="5769542"/>
                  <a:pt x="893366" y="5769542"/>
                </a:cubicBezTo>
                <a:cubicBezTo>
                  <a:pt x="784676" y="5712629"/>
                  <a:pt x="736372" y="5605917"/>
                  <a:pt x="718256" y="5474306"/>
                </a:cubicBezTo>
                <a:cubicBezTo>
                  <a:pt x="712218" y="5406721"/>
                  <a:pt x="672970" y="5385379"/>
                  <a:pt x="633720" y="5353367"/>
                </a:cubicBezTo>
                <a:cubicBezTo>
                  <a:pt x="500878" y="5243097"/>
                  <a:pt x="358980" y="5143500"/>
                  <a:pt x="247270" y="4994104"/>
                </a:cubicBezTo>
                <a:cubicBezTo>
                  <a:pt x="377094" y="5011889"/>
                  <a:pt x="479744" y="5111487"/>
                  <a:pt x="615606" y="5154171"/>
                </a:cubicBezTo>
                <a:cubicBezTo>
                  <a:pt x="506917" y="4990547"/>
                  <a:pt x="365016" y="4905177"/>
                  <a:pt x="235194" y="4805580"/>
                </a:cubicBezTo>
                <a:cubicBezTo>
                  <a:pt x="174810" y="4759339"/>
                  <a:pt x="120468" y="4702425"/>
                  <a:pt x="51026" y="4677526"/>
                </a:cubicBezTo>
                <a:cubicBezTo>
                  <a:pt x="26873" y="4670412"/>
                  <a:pt x="-15396" y="4652628"/>
                  <a:pt x="5740" y="4602828"/>
                </a:cubicBezTo>
                <a:cubicBezTo>
                  <a:pt x="23854" y="4560144"/>
                  <a:pt x="57065" y="4574373"/>
                  <a:pt x="87257" y="4585042"/>
                </a:cubicBezTo>
                <a:cubicBezTo>
                  <a:pt x="159715" y="4613499"/>
                  <a:pt x="238213" y="4613499"/>
                  <a:pt x="337844" y="4613499"/>
                </a:cubicBezTo>
                <a:cubicBezTo>
                  <a:pt x="253310" y="4478331"/>
                  <a:pt x="99332" y="4521016"/>
                  <a:pt x="26873" y="4378734"/>
                </a:cubicBezTo>
                <a:cubicBezTo>
                  <a:pt x="117448" y="4353835"/>
                  <a:pt x="186888" y="4403633"/>
                  <a:pt x="259346" y="4414305"/>
                </a:cubicBezTo>
                <a:cubicBezTo>
                  <a:pt x="325769" y="4424975"/>
                  <a:pt x="340863" y="4400076"/>
                  <a:pt x="325769" y="4321821"/>
                </a:cubicBezTo>
                <a:cubicBezTo>
                  <a:pt x="301616" y="4200882"/>
                  <a:pt x="337844" y="4140411"/>
                  <a:pt x="434458" y="4172424"/>
                </a:cubicBezTo>
                <a:cubicBezTo>
                  <a:pt x="525031" y="4204438"/>
                  <a:pt x="534089" y="4158196"/>
                  <a:pt x="509936" y="4090612"/>
                </a:cubicBezTo>
                <a:cubicBezTo>
                  <a:pt x="473706" y="3991015"/>
                  <a:pt x="512954" y="3912759"/>
                  <a:pt x="540128" y="3827390"/>
                </a:cubicBezTo>
                <a:cubicBezTo>
                  <a:pt x="582395" y="3699337"/>
                  <a:pt x="564281" y="3635309"/>
                  <a:pt x="476725" y="3539269"/>
                </a:cubicBezTo>
                <a:cubicBezTo>
                  <a:pt x="425400" y="3485914"/>
                  <a:pt x="374074" y="3439672"/>
                  <a:pt x="301616" y="3393429"/>
                </a:cubicBezTo>
                <a:cubicBezTo>
                  <a:pt x="467668" y="3368530"/>
                  <a:pt x="295577" y="3283162"/>
                  <a:pt x="352940" y="3229805"/>
                </a:cubicBezTo>
                <a:cubicBezTo>
                  <a:pt x="470686" y="3208463"/>
                  <a:pt x="564281" y="3379202"/>
                  <a:pt x="724294" y="3329402"/>
                </a:cubicBezTo>
                <a:cubicBezTo>
                  <a:pt x="531070" y="3183563"/>
                  <a:pt x="313691" y="3137322"/>
                  <a:pt x="171792" y="2941684"/>
                </a:cubicBezTo>
                <a:cubicBezTo>
                  <a:pt x="205002" y="2899000"/>
                  <a:pt x="238213" y="2941684"/>
                  <a:pt x="265385" y="2923898"/>
                </a:cubicBezTo>
                <a:cubicBezTo>
                  <a:pt x="265385" y="2913227"/>
                  <a:pt x="582395" y="2980812"/>
                  <a:pt x="600510" y="2703362"/>
                </a:cubicBezTo>
                <a:cubicBezTo>
                  <a:pt x="606548" y="2703362"/>
                  <a:pt x="612587" y="2703362"/>
                  <a:pt x="618624" y="2692689"/>
                </a:cubicBezTo>
                <a:cubicBezTo>
                  <a:pt x="651834" y="2653563"/>
                  <a:pt x="621644" y="2561080"/>
                  <a:pt x="675988" y="2553965"/>
                </a:cubicBezTo>
                <a:cubicBezTo>
                  <a:pt x="736372" y="2546851"/>
                  <a:pt x="793735" y="2514837"/>
                  <a:pt x="857136" y="2532623"/>
                </a:cubicBezTo>
                <a:cubicBezTo>
                  <a:pt x="905443" y="2546851"/>
                  <a:pt x="956768" y="2564636"/>
                  <a:pt x="1008094" y="2564636"/>
                </a:cubicBezTo>
                <a:cubicBezTo>
                  <a:pt x="1062438" y="2564636"/>
                  <a:pt x="1137916" y="2685576"/>
                  <a:pt x="1171128" y="2525509"/>
                </a:cubicBezTo>
                <a:cubicBezTo>
                  <a:pt x="1171128" y="2518395"/>
                  <a:pt x="1264720" y="2536181"/>
                  <a:pt x="1316045" y="2543294"/>
                </a:cubicBezTo>
                <a:cubicBezTo>
                  <a:pt x="1358314" y="2550408"/>
                  <a:pt x="1409640" y="2582422"/>
                  <a:pt x="1439830" y="2518395"/>
                </a:cubicBezTo>
                <a:cubicBezTo>
                  <a:pt x="1454926" y="2479267"/>
                  <a:pt x="1382466" y="2408126"/>
                  <a:pt x="1319065" y="2401012"/>
                </a:cubicBezTo>
                <a:cubicBezTo>
                  <a:pt x="1261702" y="2393898"/>
                  <a:pt x="1204338" y="2386784"/>
                  <a:pt x="1149994" y="2401012"/>
                </a:cubicBezTo>
                <a:cubicBezTo>
                  <a:pt x="1083572" y="2418796"/>
                  <a:pt x="1047342" y="2390340"/>
                  <a:pt x="1029227" y="2326314"/>
                </a:cubicBezTo>
                <a:cubicBezTo>
                  <a:pt x="1008094" y="2258731"/>
                  <a:pt x="968844" y="2223159"/>
                  <a:pt x="914500" y="2191146"/>
                </a:cubicBezTo>
                <a:cubicBezTo>
                  <a:pt x="781658" y="2112891"/>
                  <a:pt x="654854" y="2020407"/>
                  <a:pt x="509936" y="1974165"/>
                </a:cubicBezTo>
                <a:cubicBezTo>
                  <a:pt x="482764" y="1967051"/>
                  <a:pt x="449553" y="1952823"/>
                  <a:pt x="437476" y="1892353"/>
                </a:cubicBezTo>
                <a:cubicBezTo>
                  <a:pt x="829964" y="1984836"/>
                  <a:pt x="1186222" y="2223159"/>
                  <a:pt x="1590788" y="2208931"/>
                </a:cubicBezTo>
                <a:cubicBezTo>
                  <a:pt x="1482098" y="2134233"/>
                  <a:pt x="1352276" y="2130676"/>
                  <a:pt x="1234528" y="2077320"/>
                </a:cubicBezTo>
                <a:cubicBezTo>
                  <a:pt x="1319065" y="2038192"/>
                  <a:pt x="1397562" y="2080877"/>
                  <a:pt x="1476060" y="2102219"/>
                </a:cubicBezTo>
                <a:cubicBezTo>
                  <a:pt x="1542482" y="2120004"/>
                  <a:pt x="1602864" y="2123562"/>
                  <a:pt x="1608902" y="2013292"/>
                </a:cubicBezTo>
                <a:cubicBezTo>
                  <a:pt x="1608902" y="2002622"/>
                  <a:pt x="1608902" y="1995507"/>
                  <a:pt x="1608902" y="1984836"/>
                </a:cubicBezTo>
                <a:cubicBezTo>
                  <a:pt x="1584749" y="1938595"/>
                  <a:pt x="1551538" y="1917252"/>
                  <a:pt x="1509271" y="1903025"/>
                </a:cubicBezTo>
                <a:cubicBezTo>
                  <a:pt x="1485118" y="1895910"/>
                  <a:pt x="1451907" y="1881683"/>
                  <a:pt x="1451907" y="1849668"/>
                </a:cubicBezTo>
                <a:cubicBezTo>
                  <a:pt x="1454926" y="1728729"/>
                  <a:pt x="1373409" y="1693158"/>
                  <a:pt x="1294912" y="1657587"/>
                </a:cubicBezTo>
                <a:cubicBezTo>
                  <a:pt x="1337180" y="1597117"/>
                  <a:pt x="1373409" y="1639802"/>
                  <a:pt x="1406620" y="1636245"/>
                </a:cubicBezTo>
                <a:cubicBezTo>
                  <a:pt x="1427754" y="1632688"/>
                  <a:pt x="1448887" y="1629132"/>
                  <a:pt x="1448887" y="1597117"/>
                </a:cubicBezTo>
                <a:cubicBezTo>
                  <a:pt x="1448887" y="1572219"/>
                  <a:pt x="1439830" y="1540204"/>
                  <a:pt x="1418696" y="1540204"/>
                </a:cubicBezTo>
                <a:cubicBezTo>
                  <a:pt x="1285854" y="1536647"/>
                  <a:pt x="1210375" y="1365909"/>
                  <a:pt x="1071494" y="1365909"/>
                </a:cubicBezTo>
                <a:cubicBezTo>
                  <a:pt x="986960" y="1365909"/>
                  <a:pt x="1113764" y="1269868"/>
                  <a:pt x="1044324" y="1230741"/>
                </a:cubicBezTo>
                <a:cubicBezTo>
                  <a:pt x="1029227" y="1220069"/>
                  <a:pt x="1086591" y="1205842"/>
                  <a:pt x="1110744" y="1209399"/>
                </a:cubicBezTo>
                <a:cubicBezTo>
                  <a:pt x="1134897" y="1212955"/>
                  <a:pt x="1156032" y="1237855"/>
                  <a:pt x="1186222" y="1220069"/>
                </a:cubicBezTo>
                <a:cubicBezTo>
                  <a:pt x="1201318" y="1156043"/>
                  <a:pt x="1162069" y="1131144"/>
                  <a:pt x="1125840" y="1113358"/>
                </a:cubicBezTo>
                <a:cubicBezTo>
                  <a:pt x="1047342" y="1070674"/>
                  <a:pt x="968844" y="1020875"/>
                  <a:pt x="881290" y="1006647"/>
                </a:cubicBezTo>
                <a:cubicBezTo>
                  <a:pt x="851099" y="1003089"/>
                  <a:pt x="832982" y="985305"/>
                  <a:pt x="836002" y="949734"/>
                </a:cubicBezTo>
                <a:cubicBezTo>
                  <a:pt x="842040" y="903491"/>
                  <a:pt x="872232" y="917720"/>
                  <a:pt x="896385" y="921277"/>
                </a:cubicBezTo>
                <a:cubicBezTo>
                  <a:pt x="911482" y="924835"/>
                  <a:pt x="926577" y="935506"/>
                  <a:pt x="941672" y="910606"/>
                </a:cubicBezTo>
                <a:cubicBezTo>
                  <a:pt x="588434" y="658055"/>
                  <a:pt x="401247" y="672284"/>
                  <a:pt x="5740" y="465975"/>
                </a:cubicBezTo>
                <a:cubicBezTo>
                  <a:pt x="93294" y="426847"/>
                  <a:pt x="156696" y="455303"/>
                  <a:pt x="217079" y="462417"/>
                </a:cubicBezTo>
                <a:cubicBezTo>
                  <a:pt x="368036" y="480203"/>
                  <a:pt x="274442" y="512216"/>
                  <a:pt x="425400" y="533558"/>
                </a:cubicBezTo>
                <a:cubicBezTo>
                  <a:pt x="497860" y="544229"/>
                  <a:pt x="564281" y="579800"/>
                  <a:pt x="645798" y="522887"/>
                </a:cubicBezTo>
                <a:cubicBezTo>
                  <a:pt x="700142" y="483759"/>
                  <a:pt x="787696" y="526444"/>
                  <a:pt x="854118" y="558458"/>
                </a:cubicBezTo>
                <a:cubicBezTo>
                  <a:pt x="908462" y="586915"/>
                  <a:pt x="962806" y="594028"/>
                  <a:pt x="1035266" y="558458"/>
                </a:cubicBezTo>
                <a:cubicBezTo>
                  <a:pt x="968844" y="537116"/>
                  <a:pt x="917520" y="519330"/>
                  <a:pt x="866193" y="505101"/>
                </a:cubicBezTo>
                <a:cubicBezTo>
                  <a:pt x="823926" y="494431"/>
                  <a:pt x="799772" y="469532"/>
                  <a:pt x="802792" y="416176"/>
                </a:cubicBezTo>
                <a:cubicBezTo>
                  <a:pt x="802792" y="387720"/>
                  <a:pt x="793735" y="348592"/>
                  <a:pt x="823926" y="334364"/>
                </a:cubicBezTo>
                <a:cubicBezTo>
                  <a:pt x="848079" y="320135"/>
                  <a:pt x="881290" y="334364"/>
                  <a:pt x="893366" y="359262"/>
                </a:cubicBezTo>
                <a:cubicBezTo>
                  <a:pt x="908462" y="405504"/>
                  <a:pt x="923557" y="448189"/>
                  <a:pt x="974883" y="451747"/>
                </a:cubicBezTo>
                <a:cubicBezTo>
                  <a:pt x="1044324" y="458860"/>
                  <a:pt x="1005074" y="430405"/>
                  <a:pt x="992998" y="394834"/>
                </a:cubicBezTo>
                <a:cubicBezTo>
                  <a:pt x="980921" y="355706"/>
                  <a:pt x="1017152" y="345034"/>
                  <a:pt x="1041304" y="352148"/>
                </a:cubicBezTo>
                <a:cubicBezTo>
                  <a:pt x="1131878" y="384162"/>
                  <a:pt x="1225472" y="327250"/>
                  <a:pt x="1319065" y="373491"/>
                </a:cubicBezTo>
                <a:cubicBezTo>
                  <a:pt x="1294912" y="259665"/>
                  <a:pt x="1243586" y="209867"/>
                  <a:pt x="1134897" y="192082"/>
                </a:cubicBezTo>
                <a:cubicBezTo>
                  <a:pt x="1095648" y="188525"/>
                  <a:pt x="1053380" y="195638"/>
                  <a:pt x="1017152" y="163625"/>
                </a:cubicBezTo>
                <a:cubicBezTo>
                  <a:pt x="996016" y="145839"/>
                  <a:pt x="974883" y="124497"/>
                  <a:pt x="989979" y="88927"/>
                </a:cubicBezTo>
                <a:cubicBezTo>
                  <a:pt x="999036" y="64027"/>
                  <a:pt x="1023188" y="64027"/>
                  <a:pt x="1044324" y="71141"/>
                </a:cubicBezTo>
                <a:cubicBezTo>
                  <a:pt x="1131878" y="110269"/>
                  <a:pt x="1225472" y="120941"/>
                  <a:pt x="1316045" y="135168"/>
                </a:cubicBezTo>
                <a:cubicBezTo>
                  <a:pt x="1331142" y="138725"/>
                  <a:pt x="1346237" y="145839"/>
                  <a:pt x="1361334" y="110269"/>
                </a:cubicBezTo>
                <a:cubicBezTo>
                  <a:pt x="1255664" y="78255"/>
                  <a:pt x="1153012" y="35571"/>
                  <a:pt x="1047342" y="0"/>
                </a:cubicBezTo>
                <a:close/>
              </a:path>
            </a:pathLst>
          </a:custGeom>
        </p:spPr>
      </p:pic>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2260" y="266530"/>
            <a:ext cx="2438740" cy="2438740"/>
          </a:xfrm>
          <a:prstGeom prst="rect">
            <a:avLst/>
          </a:prstGeom>
        </p:spPr>
      </p:pic>
      <p:sp>
        <p:nvSpPr>
          <p:cNvPr id="11" name="CasellaDiTesto 10">
            <a:extLst>
              <a:ext uri="{FF2B5EF4-FFF2-40B4-BE49-F238E27FC236}">
                <a16:creationId xmlns:a16="http://schemas.microsoft.com/office/drawing/2014/main" id="{C19113AA-1BCC-4E52-8A14-E6CBFD63C7BC}"/>
              </a:ext>
            </a:extLst>
          </p:cNvPr>
          <p:cNvSpPr txBox="1"/>
          <p:nvPr/>
        </p:nvSpPr>
        <p:spPr>
          <a:xfrm>
            <a:off x="9058275" y="3765972"/>
            <a:ext cx="3105150" cy="646331"/>
          </a:xfrm>
          <a:prstGeom prst="rect">
            <a:avLst/>
          </a:prstGeom>
          <a:noFill/>
        </p:spPr>
        <p:txBody>
          <a:bodyPr wrap="square">
            <a:spAutoFit/>
          </a:bodyPr>
          <a:lstStyle/>
          <a:p>
            <a:pPr algn="ctr"/>
            <a:r>
              <a:rPr lang="it-IT" sz="1800" b="0" cap="none" spc="0" dirty="0">
                <a:ln w="0"/>
                <a:solidFill>
                  <a:schemeClr val="bg1"/>
                </a:solidFill>
                <a:effectLst>
                  <a:outerShdw blurRad="38100" dist="19050" dir="2700000" algn="tl" rotWithShape="0">
                    <a:schemeClr val="dk1">
                      <a:alpha val="40000"/>
                    </a:schemeClr>
                  </a:outerShdw>
                </a:effectLst>
                <a:latin typeface="Corbel" panose="020B0503020204020204" pitchFamily="34" charset="0"/>
              </a:rPr>
              <a:t>Zaino, scarpe, NaTour, Trekking!</a:t>
            </a:r>
          </a:p>
        </p:txBody>
      </p:sp>
      <p:sp>
        <p:nvSpPr>
          <p:cNvPr id="12" name="CasellaDiTesto 11">
            <a:extLst>
              <a:ext uri="{FF2B5EF4-FFF2-40B4-BE49-F238E27FC236}">
                <a16:creationId xmlns:a16="http://schemas.microsoft.com/office/drawing/2014/main" id="{8372DB9B-B954-409B-B540-D2AF031268A2}"/>
              </a:ext>
            </a:extLst>
          </p:cNvPr>
          <p:cNvSpPr txBox="1"/>
          <p:nvPr/>
        </p:nvSpPr>
        <p:spPr>
          <a:xfrm>
            <a:off x="9077325" y="2773956"/>
            <a:ext cx="3105151" cy="923330"/>
          </a:xfrm>
          <a:prstGeom prst="rect">
            <a:avLst/>
          </a:prstGeom>
          <a:noFill/>
        </p:spPr>
        <p:txBody>
          <a:bodyPr wrap="square">
            <a:spAutoFit/>
          </a:bodyPr>
          <a:lstStyle/>
          <a:p>
            <a:pPr algn="ctr"/>
            <a:r>
              <a:rPr lang="it-IT" sz="54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pic>
        <p:nvPicPr>
          <p:cNvPr id="7" name="Elemento grafico 6" descr="Play con riempimento a tinta unita">
            <a:hlinkClick r:id="rId4" action="ppaction://hlinksldjump"/>
            <a:extLst>
              <a:ext uri="{FF2B5EF4-FFF2-40B4-BE49-F238E27FC236}">
                <a16:creationId xmlns:a16="http://schemas.microsoft.com/office/drawing/2014/main" id="{3AE7F844-4504-4C39-A240-29BD9E453F5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249025" y="5677070"/>
            <a:ext cx="914400" cy="914400"/>
          </a:xfrm>
          <a:prstGeom prst="rect">
            <a:avLst/>
          </a:prstGeom>
        </p:spPr>
      </p:pic>
      <p:sp>
        <p:nvSpPr>
          <p:cNvPr id="9" name="Rettangolo 8">
            <a:extLst>
              <a:ext uri="{FF2B5EF4-FFF2-40B4-BE49-F238E27FC236}">
                <a16:creationId xmlns:a16="http://schemas.microsoft.com/office/drawing/2014/main" id="{A2148FEC-6C71-4AA7-8595-E81F075EA3CD}"/>
              </a:ext>
            </a:extLst>
          </p:cNvPr>
          <p:cNvSpPr/>
          <p:nvPr/>
        </p:nvSpPr>
        <p:spPr>
          <a:xfrm>
            <a:off x="8845182" y="5724695"/>
            <a:ext cx="2289543" cy="707886"/>
          </a:xfrm>
          <a:prstGeom prst="rect">
            <a:avLst/>
          </a:prstGeom>
          <a:noFill/>
        </p:spPr>
        <p:txBody>
          <a:bodyPr wrap="square" lIns="91440" tIns="45720" rIns="91440" bIns="45720">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Corbel" panose="020B0503020204020204" pitchFamily="34" charset="0"/>
              </a:rPr>
              <a:t>Let’s play</a:t>
            </a:r>
          </a:p>
        </p:txBody>
      </p:sp>
    </p:spTree>
    <p:extLst>
      <p:ext uri="{BB962C8B-B14F-4D97-AF65-F5344CB8AC3E}">
        <p14:creationId xmlns:p14="http://schemas.microsoft.com/office/powerpoint/2010/main" val="875447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6">
            <a:extLst>
              <a:ext uri="{FF2B5EF4-FFF2-40B4-BE49-F238E27FC236}">
                <a16:creationId xmlns:a16="http://schemas.microsoft.com/office/drawing/2014/main" id="{19D72840-208F-47AD-9C93-A130D4D33B1E}"/>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5180" y="972785"/>
            <a:ext cx="4629600" cy="46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12699933"/>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9381" y="233672"/>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RDS</a:t>
            </a:r>
          </a:p>
        </p:txBody>
      </p:sp>
      <p:pic>
        <p:nvPicPr>
          <p:cNvPr id="46" name="Graphic 6">
            <a:hlinkClick r:id="rId28" action="ppaction://hlinksldjump"/>
            <a:extLst>
              <a:ext uri="{FF2B5EF4-FFF2-40B4-BE49-F238E27FC236}">
                <a16:creationId xmlns:a16="http://schemas.microsoft.com/office/drawing/2014/main" id="{CD7D7A7C-EC5E-47E1-B061-428AC6D16326}"/>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3771626" y="31433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30">
            <a:extLst>
              <a:ext uri="{28A0092B-C50C-407E-A947-70E740481C1C}">
                <a14:useLocalDpi xmlns:a14="http://schemas.microsoft.com/office/drawing/2010/main" val="0"/>
              </a:ext>
              <a:ext uri="{96DAC541-7B7A-43D3-8B79-37D633B846F1}">
                <asvg:svgBlip xmlns:asvg="http://schemas.microsoft.com/office/drawing/2016/SVG/main" r:embed="rId31"/>
              </a:ext>
            </a:extLst>
          </a:blip>
          <a:stretch>
            <a:fillRect/>
          </a:stretch>
        </p:blipFill>
        <p:spPr>
          <a:xfrm>
            <a:off x="11055693" y="5752208"/>
            <a:ext cx="914400" cy="914400"/>
          </a:xfrm>
          <a:prstGeom prst="rect">
            <a:avLst/>
          </a:prstGeom>
        </p:spPr>
      </p:pic>
      <p:sp>
        <p:nvSpPr>
          <p:cNvPr id="48" name="CasellaDiTesto 47">
            <a:extLst>
              <a:ext uri="{FF2B5EF4-FFF2-40B4-BE49-F238E27FC236}">
                <a16:creationId xmlns:a16="http://schemas.microsoft.com/office/drawing/2014/main" id="{F9E27BA9-76D2-42C0-95E3-EBDE1A6B7C60}"/>
              </a:ext>
            </a:extLst>
          </p:cNvPr>
          <p:cNvSpPr txBox="1"/>
          <p:nvPr/>
        </p:nvSpPr>
        <p:spPr>
          <a:xfrm>
            <a:off x="1869381" y="1306885"/>
            <a:ext cx="7326650" cy="1323439"/>
          </a:xfrm>
          <a:prstGeom prst="rect">
            <a:avLst/>
          </a:prstGeom>
          <a:noFill/>
        </p:spPr>
        <p:txBody>
          <a:bodyPr wrap="square" rtlCol="0">
            <a:spAutoFit/>
          </a:bodyPr>
          <a:lstStyle/>
          <a:p>
            <a:r>
              <a:rPr lang="it-IT" sz="1600" b="0" i="0" dirty="0" err="1">
                <a:solidFill>
                  <a:schemeClr val="bg1"/>
                </a:solidFill>
                <a:effectLst/>
                <a:latin typeface="AmazonEmberLight"/>
              </a:rPr>
              <a:t>Relational</a:t>
            </a:r>
            <a:r>
              <a:rPr lang="it-IT" sz="1600" b="0" i="0" dirty="0">
                <a:solidFill>
                  <a:schemeClr val="bg1"/>
                </a:solidFill>
                <a:effectLst/>
                <a:latin typeface="AmazonEmberLight"/>
              </a:rPr>
              <a:t> Database Service (RDS) semplifica l'impostazione, il funzionamento e il dimensionamento di database relazionali nel cloud. Questo servizio fornisce una capacità ridimensionabile efficiente nei costi, automatizzando al tempo stesso le attività di amministrazione più dispendiose in termini di tempo, quali il provisioning di hardware, l'impostazione di database, l'applicazione di patch e i backup.</a:t>
            </a:r>
            <a:endParaRPr lang="it-IT" sz="1600" dirty="0">
              <a:solidFill>
                <a:schemeClr val="bg1"/>
              </a:solidFill>
            </a:endParaRPr>
          </a:p>
        </p:txBody>
      </p:sp>
      <p:pic>
        <p:nvPicPr>
          <p:cNvPr id="6" name="Immagine 5">
            <a:extLst>
              <a:ext uri="{FF2B5EF4-FFF2-40B4-BE49-F238E27FC236}">
                <a16:creationId xmlns:a16="http://schemas.microsoft.com/office/drawing/2014/main" id="{60F4C34A-D446-483B-A4FC-9E64679313B7}"/>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4152626" y="3315302"/>
            <a:ext cx="4791390" cy="2629421"/>
          </a:xfrm>
          <a:prstGeom prst="rect">
            <a:avLst/>
          </a:prstGeom>
        </p:spPr>
      </p:pic>
    </p:spTree>
    <p:extLst>
      <p:ext uri="{BB962C8B-B14F-4D97-AF65-F5344CB8AC3E}">
        <p14:creationId xmlns:p14="http://schemas.microsoft.com/office/powerpoint/2010/main" val="5614684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0" name="Graphic 8">
            <a:extLst>
              <a:ext uri="{FF2B5EF4-FFF2-40B4-BE49-F238E27FC236}">
                <a16:creationId xmlns:a16="http://schemas.microsoft.com/office/drawing/2014/main" id="{CDDF9668-AC71-48AA-87FE-285D413247AE}"/>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37824" y="990151"/>
            <a:ext cx="4629600" cy="46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27593503"/>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9381" y="234592"/>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S3</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pic>
        <p:nvPicPr>
          <p:cNvPr id="37" name="Graphic 8">
            <a:extLst>
              <a:ext uri="{FF2B5EF4-FFF2-40B4-BE49-F238E27FC236}">
                <a16:creationId xmlns:a16="http://schemas.microsoft.com/office/drawing/2014/main" id="{C6C2BD80-26D5-4887-AE76-02CBB5474FA8}"/>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3794453" y="34057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477328"/>
          </a:xfrm>
          <a:prstGeom prst="rect">
            <a:avLst/>
          </a:prstGeom>
          <a:noFill/>
        </p:spPr>
        <p:txBody>
          <a:bodyPr wrap="square" rtlCol="0">
            <a:spAutoFit/>
          </a:bodyPr>
          <a:lstStyle/>
          <a:p>
            <a:r>
              <a:rPr lang="it-IT" b="0" i="0" dirty="0">
                <a:solidFill>
                  <a:schemeClr val="bg1"/>
                </a:solidFill>
                <a:effectLst/>
                <a:latin typeface="AmazonEmber"/>
              </a:rPr>
              <a:t>Simple Storage Service (S3) è un servizio di archiviazione di oggetti che offre scalabilità, disponibilità dei dati, sicurezza e prestazioni all'avanguardia nel settore. I clienti di tutte le entità e settori possono archiviare e proteggere qualsiasi quantità di dati per qualsiasi caso d'uso, come data </a:t>
            </a:r>
            <a:r>
              <a:rPr lang="it-IT" b="0" i="0" dirty="0" err="1">
                <a:solidFill>
                  <a:schemeClr val="bg1"/>
                </a:solidFill>
                <a:effectLst/>
                <a:latin typeface="AmazonEmber"/>
              </a:rPr>
              <a:t>lake</a:t>
            </a:r>
            <a:r>
              <a:rPr lang="it-IT" b="0" i="0" dirty="0">
                <a:solidFill>
                  <a:schemeClr val="bg1"/>
                </a:solidFill>
                <a:effectLst/>
                <a:latin typeface="AmazonEmber"/>
              </a:rPr>
              <a:t>, applicazioni native per il cloud e app mobili.</a:t>
            </a:r>
            <a:endParaRPr lang="it-IT" dirty="0">
              <a:solidFill>
                <a:schemeClr val="bg1"/>
              </a:solidFill>
            </a:endParaRPr>
          </a:p>
        </p:txBody>
      </p:sp>
      <p:pic>
        <p:nvPicPr>
          <p:cNvPr id="3" name="Immagine 2" descr="Immagine che contiene testo&#10;&#10;Descrizione generata automaticamente">
            <a:extLst>
              <a:ext uri="{FF2B5EF4-FFF2-40B4-BE49-F238E27FC236}">
                <a16:creationId xmlns:a16="http://schemas.microsoft.com/office/drawing/2014/main" id="{206BCDA5-696E-4B98-84F0-F81A87599CA0}"/>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6609199" y="3529180"/>
            <a:ext cx="3351248" cy="2710035"/>
          </a:xfrm>
          <a:prstGeom prst="rect">
            <a:avLst/>
          </a:prstGeom>
        </p:spPr>
      </p:pic>
      <p:grpSp>
        <p:nvGrpSpPr>
          <p:cNvPr id="45" name="Gruppo 44">
            <a:extLst>
              <a:ext uri="{FF2B5EF4-FFF2-40B4-BE49-F238E27FC236}">
                <a16:creationId xmlns:a16="http://schemas.microsoft.com/office/drawing/2014/main" id="{5B27703B-86DE-4E5F-B368-53D40DEA7984}"/>
              </a:ext>
            </a:extLst>
          </p:cNvPr>
          <p:cNvGrpSpPr/>
          <p:nvPr/>
        </p:nvGrpSpPr>
        <p:grpSpPr>
          <a:xfrm>
            <a:off x="2810737" y="3471249"/>
            <a:ext cx="2275737" cy="2472804"/>
            <a:chOff x="2810737" y="3471249"/>
            <a:chExt cx="2275737" cy="2472804"/>
          </a:xfrm>
        </p:grpSpPr>
        <p:pic>
          <p:nvPicPr>
            <p:cNvPr id="24" name="Immagine 23">
              <a:extLst>
                <a:ext uri="{FF2B5EF4-FFF2-40B4-BE49-F238E27FC236}">
                  <a16:creationId xmlns:a16="http://schemas.microsoft.com/office/drawing/2014/main" id="{B6568E57-7FF3-4F35-9FB3-0D559BCADDBE}"/>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2810737" y="3945845"/>
              <a:ext cx="2275737" cy="1998208"/>
            </a:xfrm>
            <a:prstGeom prst="rect">
              <a:avLst/>
            </a:prstGeom>
          </p:spPr>
        </p:pic>
        <p:pic>
          <p:nvPicPr>
            <p:cNvPr id="11" name="Elemento grafico 10" descr="Videocamera con riempimento a tinta unita">
              <a:extLst>
                <a:ext uri="{FF2B5EF4-FFF2-40B4-BE49-F238E27FC236}">
                  <a16:creationId xmlns:a16="http://schemas.microsoft.com/office/drawing/2014/main" id="{C65E6572-B651-4CA8-ABEE-2BF88911519C}"/>
                </a:ext>
              </a:extLst>
            </p:cNvPr>
            <p:cNvPicPr>
              <a:picLocks noChangeAspect="1"/>
            </p:cNvPicPr>
            <p:nvPr/>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rot="19917754">
              <a:off x="4131933" y="3616553"/>
              <a:ext cx="914400" cy="914400"/>
            </a:xfrm>
            <a:prstGeom prst="rect">
              <a:avLst/>
            </a:prstGeom>
          </p:spPr>
        </p:pic>
        <p:pic>
          <p:nvPicPr>
            <p:cNvPr id="9" name="Elemento grafico 8" descr="Documento con riempimento a tinta unita">
              <a:extLst>
                <a:ext uri="{FF2B5EF4-FFF2-40B4-BE49-F238E27FC236}">
                  <a16:creationId xmlns:a16="http://schemas.microsoft.com/office/drawing/2014/main" id="{EE3BBEBC-DC57-4568-9A0C-D050F659849D}"/>
                </a:ext>
              </a:extLst>
            </p:cNvPr>
            <p:cNvPicPr>
              <a:picLocks noChangeAspect="1"/>
            </p:cNvPicPr>
            <p:nvPr/>
          </p:nvPicPr>
          <p:blipFill>
            <a:blip r:embed="rId35">
              <a:extLst>
                <a:ext uri="{28A0092B-C50C-407E-A947-70E740481C1C}">
                  <a14:useLocalDpi xmlns:a14="http://schemas.microsoft.com/office/drawing/2010/main" val="0"/>
                </a:ext>
                <a:ext uri="{96DAC541-7B7A-43D3-8B79-37D633B846F1}">
                  <asvg:svgBlip xmlns:asvg="http://schemas.microsoft.com/office/drawing/2016/SVG/main" r:embed="rId36"/>
                </a:ext>
              </a:extLst>
            </a:blip>
            <a:stretch>
              <a:fillRect/>
            </a:stretch>
          </p:blipFill>
          <p:spPr>
            <a:xfrm>
              <a:off x="3601879" y="3471249"/>
              <a:ext cx="914400" cy="914400"/>
            </a:xfrm>
            <a:prstGeom prst="rect">
              <a:avLst/>
            </a:prstGeom>
          </p:spPr>
        </p:pic>
        <p:pic>
          <p:nvPicPr>
            <p:cNvPr id="15" name="Elemento grafico 14" descr="Immagini con riempimento a tinta unita">
              <a:extLst>
                <a:ext uri="{FF2B5EF4-FFF2-40B4-BE49-F238E27FC236}">
                  <a16:creationId xmlns:a16="http://schemas.microsoft.com/office/drawing/2014/main" id="{439A5B88-3611-4AB4-825C-26A1E52B486D}"/>
                </a:ext>
              </a:extLst>
            </p:cNvPr>
            <p:cNvPicPr>
              <a:picLocks noChangeAspect="1"/>
            </p:cNvPicPr>
            <p:nvPr/>
          </p:nvPicPr>
          <p:blipFill>
            <a:blip r:embed="rId37">
              <a:extLst>
                <a:ext uri="{28A0092B-C50C-407E-A947-70E740481C1C}">
                  <a14:useLocalDpi xmlns:a14="http://schemas.microsoft.com/office/drawing/2010/main" val="0"/>
                </a:ext>
                <a:ext uri="{96DAC541-7B7A-43D3-8B79-37D633B846F1}">
                  <asvg:svgBlip xmlns:asvg="http://schemas.microsoft.com/office/drawing/2016/SVG/main" r:embed="rId38"/>
                </a:ext>
              </a:extLst>
            </a:blip>
            <a:stretch>
              <a:fillRect/>
            </a:stretch>
          </p:blipFill>
          <p:spPr>
            <a:xfrm rot="19661755">
              <a:off x="2911323" y="3521056"/>
              <a:ext cx="914400" cy="914400"/>
            </a:xfrm>
            <a:prstGeom prst="rect">
              <a:avLst/>
            </a:prstGeom>
          </p:spPr>
        </p:pic>
      </p:grpSp>
    </p:spTree>
    <p:extLst>
      <p:ext uri="{BB962C8B-B14F-4D97-AF65-F5344CB8AC3E}">
        <p14:creationId xmlns:p14="http://schemas.microsoft.com/office/powerpoint/2010/main" val="311491511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1000"/>
                                        <p:tgtEl>
                                          <p:spTgt spid="45"/>
                                        </p:tgtEl>
                                      </p:cBhvr>
                                    </p:animEffect>
                                    <p:anim calcmode="lin" valueType="num">
                                      <p:cBhvr>
                                        <p:cTn id="8" dur="1000" fill="hold"/>
                                        <p:tgtEl>
                                          <p:spTgt spid="45"/>
                                        </p:tgtEl>
                                        <p:attrNameLst>
                                          <p:attrName>ppt_x</p:attrName>
                                        </p:attrNameLst>
                                      </p:cBhvr>
                                      <p:tavLst>
                                        <p:tav tm="0">
                                          <p:val>
                                            <p:strVal val="#ppt_x"/>
                                          </p:val>
                                        </p:tav>
                                        <p:tav tm="100000">
                                          <p:val>
                                            <p:strVal val="#ppt_x"/>
                                          </p:val>
                                        </p:tav>
                                      </p:tavLst>
                                    </p:anim>
                                    <p:anim calcmode="lin" valueType="num">
                                      <p:cBhvr>
                                        <p:cTn id="9" dur="1000" fill="hold"/>
                                        <p:tgtEl>
                                          <p:spTgt spid="4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17">
            <a:extLst>
              <a:ext uri="{FF2B5EF4-FFF2-40B4-BE49-F238E27FC236}">
                <a16:creationId xmlns:a16="http://schemas.microsoft.com/office/drawing/2014/main" id="{5F75A295-2D81-4A93-931B-BC4F9EC61272}"/>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7102" y="990151"/>
            <a:ext cx="4620320" cy="4620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08551348"/>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2904" y="234592"/>
            <a:ext cx="3548398"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COGNITO</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754326"/>
          </a:xfrm>
          <a:prstGeom prst="rect">
            <a:avLst/>
          </a:prstGeom>
          <a:noFill/>
        </p:spPr>
        <p:txBody>
          <a:bodyPr wrap="square" rtlCol="0">
            <a:spAutoFit/>
          </a:bodyPr>
          <a:lstStyle/>
          <a:p>
            <a:r>
              <a:rPr lang="it-IT" b="0" i="0" dirty="0">
                <a:solidFill>
                  <a:schemeClr val="bg1"/>
                </a:solidFill>
                <a:effectLst/>
                <a:latin typeface="AmazonEmber"/>
              </a:rPr>
              <a:t>Amazon Cognito permette di aggiungere strumenti di registrazione degli utenti, accesso e controllo degli accessi alle app Web e per dispositivi mobili, in modo rapido e semplice. Amazon Cognito permette di ridimensionare le risorse per milioni di utenti e supporta l'accesso con provider di identità social quali Apple, Facebook, Google e Amazon e provider di identità aziendali tramite SAML 2.0 e OpenID Connect. </a:t>
            </a:r>
            <a:endParaRPr lang="it-IT" dirty="0">
              <a:solidFill>
                <a:schemeClr val="bg1"/>
              </a:solidFill>
            </a:endParaRPr>
          </a:p>
        </p:txBody>
      </p:sp>
      <p:pic>
        <p:nvPicPr>
          <p:cNvPr id="45" name="Graphic 17">
            <a:extLst>
              <a:ext uri="{FF2B5EF4-FFF2-40B4-BE49-F238E27FC236}">
                <a16:creationId xmlns:a16="http://schemas.microsoft.com/office/drawing/2014/main" id="{279D6FC6-BCE5-4640-A5CF-9E2B93DD98F3}"/>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5417779" y="352664"/>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Immagine 5">
            <a:extLst>
              <a:ext uri="{FF2B5EF4-FFF2-40B4-BE49-F238E27FC236}">
                <a16:creationId xmlns:a16="http://schemas.microsoft.com/office/drawing/2014/main" id="{569E4673-F43D-4D71-B028-7763F4422B64}"/>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5527389" y="3721374"/>
            <a:ext cx="1611340" cy="1611340"/>
          </a:xfrm>
          <a:prstGeom prst="rect">
            <a:avLst/>
          </a:prstGeom>
        </p:spPr>
      </p:pic>
      <p:pic>
        <p:nvPicPr>
          <p:cNvPr id="10" name="Immagine 9">
            <a:extLst>
              <a:ext uri="{FF2B5EF4-FFF2-40B4-BE49-F238E27FC236}">
                <a16:creationId xmlns:a16="http://schemas.microsoft.com/office/drawing/2014/main" id="{CD859C8E-C2E2-4FF1-92DD-9141B37E837C}"/>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2350627" y="3870672"/>
            <a:ext cx="1362532" cy="1362532"/>
          </a:xfrm>
          <a:prstGeom prst="rect">
            <a:avLst/>
          </a:prstGeom>
        </p:spPr>
      </p:pic>
      <p:pic>
        <p:nvPicPr>
          <p:cNvPr id="17" name="Immagine 16">
            <a:extLst>
              <a:ext uri="{FF2B5EF4-FFF2-40B4-BE49-F238E27FC236}">
                <a16:creationId xmlns:a16="http://schemas.microsoft.com/office/drawing/2014/main" id="{B49E55E4-BC57-4446-A947-6F7BF8487910}"/>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8952960" y="3742327"/>
            <a:ext cx="1611340" cy="1611340"/>
          </a:xfrm>
          <a:prstGeom prst="rect">
            <a:avLst/>
          </a:prstGeom>
        </p:spPr>
      </p:pic>
    </p:spTree>
    <p:extLst>
      <p:ext uri="{BB962C8B-B14F-4D97-AF65-F5344CB8AC3E}">
        <p14:creationId xmlns:p14="http://schemas.microsoft.com/office/powerpoint/2010/main" val="239878228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 calcmode="lin" valueType="num">
                                      <p:cBhvr>
                                        <p:cTn id="9" dur="500" fill="hold"/>
                                        <p:tgtEl>
                                          <p:spTgt spid="6"/>
                                        </p:tgtEl>
                                        <p:attrNameLst>
                                          <p:attrName>style.rotation</p:attrName>
                                        </p:attrNameLst>
                                      </p:cBhvr>
                                      <p:tavLst>
                                        <p:tav tm="0">
                                          <p:val>
                                            <p:fltVal val="90"/>
                                          </p:val>
                                        </p:tav>
                                        <p:tav tm="100000">
                                          <p:val>
                                            <p:fltVal val="0"/>
                                          </p:val>
                                        </p:tav>
                                      </p:tavLst>
                                    </p:anim>
                                    <p:animEffect transition="in" filter="fade">
                                      <p:cBhvr>
                                        <p:cTn id="10" dur="500"/>
                                        <p:tgtEl>
                                          <p:spTgt spid="6"/>
                                        </p:tgtEl>
                                      </p:cBhvr>
                                    </p:animEffect>
                                  </p:childTnLst>
                                </p:cTn>
                              </p:par>
                              <p:par>
                                <p:cTn id="11" presetID="3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p:cTn id="13" dur="500" fill="hold"/>
                                        <p:tgtEl>
                                          <p:spTgt spid="17"/>
                                        </p:tgtEl>
                                        <p:attrNameLst>
                                          <p:attrName>ppt_w</p:attrName>
                                        </p:attrNameLst>
                                      </p:cBhvr>
                                      <p:tavLst>
                                        <p:tav tm="0">
                                          <p:val>
                                            <p:fltVal val="0"/>
                                          </p:val>
                                        </p:tav>
                                        <p:tav tm="100000">
                                          <p:val>
                                            <p:strVal val="#ppt_w"/>
                                          </p:val>
                                        </p:tav>
                                      </p:tavLst>
                                    </p:anim>
                                    <p:anim calcmode="lin" valueType="num">
                                      <p:cBhvr>
                                        <p:cTn id="14" dur="500" fill="hold"/>
                                        <p:tgtEl>
                                          <p:spTgt spid="17"/>
                                        </p:tgtEl>
                                        <p:attrNameLst>
                                          <p:attrName>ppt_h</p:attrName>
                                        </p:attrNameLst>
                                      </p:cBhvr>
                                      <p:tavLst>
                                        <p:tav tm="0">
                                          <p:val>
                                            <p:fltVal val="0"/>
                                          </p:val>
                                        </p:tav>
                                        <p:tav tm="100000">
                                          <p:val>
                                            <p:strVal val="#ppt_h"/>
                                          </p:val>
                                        </p:tav>
                                      </p:tavLst>
                                    </p:anim>
                                    <p:anim calcmode="lin" valueType="num">
                                      <p:cBhvr>
                                        <p:cTn id="15" dur="500" fill="hold"/>
                                        <p:tgtEl>
                                          <p:spTgt spid="17"/>
                                        </p:tgtEl>
                                        <p:attrNameLst>
                                          <p:attrName>style.rotation</p:attrName>
                                        </p:attrNameLst>
                                      </p:cBhvr>
                                      <p:tavLst>
                                        <p:tav tm="0">
                                          <p:val>
                                            <p:fltVal val="90"/>
                                          </p:val>
                                        </p:tav>
                                        <p:tav tm="100000">
                                          <p:val>
                                            <p:fltVal val="0"/>
                                          </p:val>
                                        </p:tav>
                                      </p:tavLst>
                                    </p:anim>
                                    <p:animEffect transition="in" filter="fade">
                                      <p:cBhvr>
                                        <p:cTn id="16" dur="500"/>
                                        <p:tgtEl>
                                          <p:spTgt spid="17"/>
                                        </p:tgtEl>
                                      </p:cBhvr>
                                    </p:animEffect>
                                  </p:childTnLst>
                                </p:cTn>
                              </p:par>
                              <p:par>
                                <p:cTn id="17" presetID="3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 calcmode="lin" valueType="num">
                                      <p:cBhvr>
                                        <p:cTn id="21" dur="500" fill="hold"/>
                                        <p:tgtEl>
                                          <p:spTgt spid="10"/>
                                        </p:tgtEl>
                                        <p:attrNameLst>
                                          <p:attrName>style.rotation</p:attrName>
                                        </p:attrNameLst>
                                      </p:cBhvr>
                                      <p:tavLst>
                                        <p:tav tm="0">
                                          <p:val>
                                            <p:fltVal val="90"/>
                                          </p:val>
                                        </p:tav>
                                        <p:tav tm="100000">
                                          <p:val>
                                            <p:fltVal val="0"/>
                                          </p:val>
                                        </p:tav>
                                      </p:tavLst>
                                    </p:anim>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37" name="Graphic 10">
            <a:extLst>
              <a:ext uri="{FF2B5EF4-FFF2-40B4-BE49-F238E27FC236}">
                <a16:creationId xmlns:a16="http://schemas.microsoft.com/office/drawing/2014/main" id="{EA231E4E-A538-47CC-90F1-DBCAAE0C90DC}"/>
              </a:ext>
            </a:extLst>
          </p:cNvPr>
          <p:cNvPicPr>
            <a:picLocks noChangeAspect="1" noChangeArrowheads="1"/>
          </p:cNvPicPr>
          <p:nvPr/>
        </p:nvPicPr>
        <p:blipFill>
          <a:blip r:embed="rId27"/>
          <a:srcRect/>
          <a:stretch/>
        </p:blipFill>
        <p:spPr bwMode="auto">
          <a:xfrm>
            <a:off x="4355472" y="1013319"/>
            <a:ext cx="4611950" cy="461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9936793"/>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B2B45127-250E-4C93-80E0-AF8C71BA9B54}"/>
              </a:ext>
            </a:extLst>
          </p:cNvPr>
          <p:cNvSpPr txBox="1"/>
          <p:nvPr/>
        </p:nvSpPr>
        <p:spPr>
          <a:xfrm>
            <a:off x="1862904" y="234592"/>
            <a:ext cx="3548398"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AMPLIFY</a:t>
            </a:r>
          </a:p>
        </p:txBody>
      </p:sp>
      <p:pic>
        <p:nvPicPr>
          <p:cNvPr id="47" name="Elemento grafico 46" descr="Aggiorna con riempimento a tinta unita">
            <a:hlinkClick r:id="rId22" action="ppaction://hlinksldjump"/>
            <a:extLst>
              <a:ext uri="{FF2B5EF4-FFF2-40B4-BE49-F238E27FC236}">
                <a16:creationId xmlns:a16="http://schemas.microsoft.com/office/drawing/2014/main" id="{F95CB28C-48DD-412F-929B-D907FF5B2E28}"/>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52208"/>
            <a:ext cx="914400" cy="914400"/>
          </a:xfrm>
          <a:prstGeom prst="rect">
            <a:avLst/>
          </a:prstGeom>
        </p:spPr>
      </p:pic>
      <p:sp>
        <p:nvSpPr>
          <p:cNvPr id="44" name="CasellaDiTesto 43">
            <a:extLst>
              <a:ext uri="{FF2B5EF4-FFF2-40B4-BE49-F238E27FC236}">
                <a16:creationId xmlns:a16="http://schemas.microsoft.com/office/drawing/2014/main" id="{DBF41632-CB05-4B13-9BEF-3FB10F3008E7}"/>
              </a:ext>
            </a:extLst>
          </p:cNvPr>
          <p:cNvSpPr txBox="1"/>
          <p:nvPr/>
        </p:nvSpPr>
        <p:spPr>
          <a:xfrm>
            <a:off x="1869381" y="1306885"/>
            <a:ext cx="7326650" cy="1477328"/>
          </a:xfrm>
          <a:prstGeom prst="rect">
            <a:avLst/>
          </a:prstGeom>
          <a:noFill/>
        </p:spPr>
        <p:txBody>
          <a:bodyPr wrap="square" rtlCol="0">
            <a:spAutoFit/>
          </a:bodyPr>
          <a:lstStyle/>
          <a:p>
            <a:r>
              <a:rPr lang="it-IT" b="0" i="0" dirty="0">
                <a:solidFill>
                  <a:schemeClr val="bg1"/>
                </a:solidFill>
                <a:effectLst/>
                <a:latin typeface="AmazonEmber"/>
              </a:rPr>
              <a:t>AWS </a:t>
            </a:r>
            <a:r>
              <a:rPr lang="it-IT" b="0" i="0" dirty="0" err="1">
                <a:solidFill>
                  <a:schemeClr val="bg1"/>
                </a:solidFill>
                <a:effectLst/>
                <a:latin typeface="AmazonEmber"/>
              </a:rPr>
              <a:t>Amplify</a:t>
            </a:r>
            <a:r>
              <a:rPr lang="it-IT" b="0" i="0" dirty="0">
                <a:solidFill>
                  <a:schemeClr val="bg1"/>
                </a:solidFill>
                <a:effectLst/>
                <a:latin typeface="AmazonEmber"/>
              </a:rPr>
              <a:t> consiste in un set di strumenti e caratteristiche appositamente progettati per consentire agli sviluppatori front-end di applicazioni Web e per dispositivi mobili di costruire rapidamente e facilmente applicazioni full-stack in AWS, con la flessibilità di sfruttare i vari servizi AWS man mano che i casi d'uso si evolvono.</a:t>
            </a:r>
            <a:endParaRPr lang="it-IT" dirty="0">
              <a:solidFill>
                <a:schemeClr val="bg1"/>
              </a:solidFill>
            </a:endParaRPr>
          </a:p>
        </p:txBody>
      </p:sp>
      <p:pic>
        <p:nvPicPr>
          <p:cNvPr id="46" name="Graphic 10">
            <a:extLst>
              <a:ext uri="{FF2B5EF4-FFF2-40B4-BE49-F238E27FC236}">
                <a16:creationId xmlns:a16="http://schemas.microsoft.com/office/drawing/2014/main" id="{B33A4654-E2F0-43ED-A42E-01E94DC7D6D6}"/>
              </a:ext>
            </a:extLst>
          </p:cNvPr>
          <p:cNvPicPr>
            <a:picLocks noChangeAspect="1" noChangeArrowheads="1"/>
          </p:cNvPicPr>
          <p:nvPr/>
        </p:nvPicPr>
        <p:blipFill>
          <a:blip r:embed="rId30"/>
          <a:srcRect/>
          <a:stretch/>
        </p:blipFill>
        <p:spPr bwMode="auto">
          <a:xfrm>
            <a:off x="5399472" y="353894"/>
            <a:ext cx="762001" cy="762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1" name="Gruppo 10">
            <a:extLst>
              <a:ext uri="{FF2B5EF4-FFF2-40B4-BE49-F238E27FC236}">
                <a16:creationId xmlns:a16="http://schemas.microsoft.com/office/drawing/2014/main" id="{6693FA2E-14A2-469B-A2DF-7E5D77F73444}"/>
              </a:ext>
            </a:extLst>
          </p:cNvPr>
          <p:cNvGrpSpPr/>
          <p:nvPr/>
        </p:nvGrpSpPr>
        <p:grpSpPr>
          <a:xfrm>
            <a:off x="3947767" y="2842009"/>
            <a:ext cx="4291166" cy="3735315"/>
            <a:chOff x="3947767" y="2842009"/>
            <a:chExt cx="4291166" cy="3735315"/>
          </a:xfrm>
        </p:grpSpPr>
        <p:pic>
          <p:nvPicPr>
            <p:cNvPr id="3" name="Immagine 2" descr="Immagine che contiene testo, segnale, grafica vettoriale&#10;&#10;Descrizione generata automaticamente">
              <a:extLst>
                <a:ext uri="{FF2B5EF4-FFF2-40B4-BE49-F238E27FC236}">
                  <a16:creationId xmlns:a16="http://schemas.microsoft.com/office/drawing/2014/main" id="{A8635EA6-3CC1-46B3-9E71-5E091565280F}"/>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3947767" y="2842009"/>
              <a:ext cx="4291166" cy="3735315"/>
            </a:xfrm>
            <a:prstGeom prst="rect">
              <a:avLst/>
            </a:prstGeom>
          </p:spPr>
        </p:pic>
        <p:sp>
          <p:nvSpPr>
            <p:cNvPr id="7" name="Rettangolo 6">
              <a:extLst>
                <a:ext uri="{FF2B5EF4-FFF2-40B4-BE49-F238E27FC236}">
                  <a16:creationId xmlns:a16="http://schemas.microsoft.com/office/drawing/2014/main" id="{E2B6AF0C-95B2-40F1-96CA-5418E6A61232}"/>
                </a:ext>
              </a:extLst>
            </p:cNvPr>
            <p:cNvSpPr/>
            <p:nvPr/>
          </p:nvSpPr>
          <p:spPr>
            <a:xfrm>
              <a:off x="5780472" y="5453542"/>
              <a:ext cx="620328" cy="29530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CasellaDiTesto 8">
              <a:extLst>
                <a:ext uri="{FF2B5EF4-FFF2-40B4-BE49-F238E27FC236}">
                  <a16:creationId xmlns:a16="http://schemas.microsoft.com/office/drawing/2014/main" id="{F625B9EE-D8EB-41DE-930E-9A1F4B96563A}"/>
                </a:ext>
              </a:extLst>
            </p:cNvPr>
            <p:cNvSpPr txBox="1"/>
            <p:nvPr/>
          </p:nvSpPr>
          <p:spPr>
            <a:xfrm>
              <a:off x="5858842" y="5382909"/>
              <a:ext cx="463588" cy="369332"/>
            </a:xfrm>
            <a:prstGeom prst="rect">
              <a:avLst/>
            </a:prstGeom>
            <a:noFill/>
          </p:spPr>
          <p:txBody>
            <a:bodyPr wrap="none" rtlCol="0">
              <a:spAutoFit/>
            </a:bodyPr>
            <a:lstStyle/>
            <a:p>
              <a:r>
                <a:rPr lang="it-IT" dirty="0">
                  <a:solidFill>
                    <a:schemeClr val="bg1"/>
                  </a:solidFill>
                </a:rPr>
                <a:t>CLI</a:t>
              </a:r>
            </a:p>
          </p:txBody>
        </p:sp>
      </p:grpSp>
    </p:spTree>
    <p:extLst>
      <p:ext uri="{BB962C8B-B14F-4D97-AF65-F5344CB8AC3E}">
        <p14:creationId xmlns:p14="http://schemas.microsoft.com/office/powerpoint/2010/main" val="269383156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710128"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455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258949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531A0084-6FA5-4477-A276-2AB07AE45E87}"/>
              </a:ext>
            </a:extLst>
          </p:cNvPr>
          <p:cNvSpPr txBox="1"/>
          <p:nvPr/>
        </p:nvSpPr>
        <p:spPr>
          <a:xfrm>
            <a:off x="1782808" y="603453"/>
            <a:ext cx="2677336" cy="369332"/>
          </a:xfrm>
          <a:prstGeom prst="rect">
            <a:avLst/>
          </a:prstGeom>
          <a:noFill/>
        </p:spPr>
        <p:txBody>
          <a:bodyPr wrap="none" rtlCol="0">
            <a:spAutoFit/>
          </a:bodyPr>
          <a:lstStyle/>
          <a:p>
            <a:r>
              <a:rPr lang="it-IT" dirty="0">
                <a:solidFill>
                  <a:schemeClr val="bg1"/>
                </a:solidFill>
                <a:latin typeface="Verdana" panose="020B0604030504040204" pitchFamily="34" charset="0"/>
                <a:ea typeface="Verdana" panose="020B0604030504040204" pitchFamily="34" charset="0"/>
              </a:rPr>
              <a:t>Hey! Non è finita qui!</a:t>
            </a:r>
          </a:p>
        </p:txBody>
      </p:sp>
      <p:sp>
        <p:nvSpPr>
          <p:cNvPr id="3" name="CasellaDiTesto 2">
            <a:extLst>
              <a:ext uri="{FF2B5EF4-FFF2-40B4-BE49-F238E27FC236}">
                <a16:creationId xmlns:a16="http://schemas.microsoft.com/office/drawing/2014/main" id="{006A59AC-1E0C-489E-907B-C1CB8A543E9B}"/>
              </a:ext>
            </a:extLst>
          </p:cNvPr>
          <p:cNvSpPr txBox="1"/>
          <p:nvPr/>
        </p:nvSpPr>
        <p:spPr>
          <a:xfrm>
            <a:off x="1782808" y="1281345"/>
            <a:ext cx="3332964" cy="338554"/>
          </a:xfrm>
          <a:prstGeom prst="rect">
            <a:avLst/>
          </a:prstGeom>
          <a:noFill/>
        </p:spPr>
        <p:txBody>
          <a:bodyPr wrap="none" rtlCol="0">
            <a:spAutoFit/>
          </a:bodyPr>
          <a:lstStyle/>
          <a:p>
            <a:r>
              <a:rPr lang="it-IT" sz="1600" dirty="0">
                <a:solidFill>
                  <a:schemeClr val="bg1"/>
                </a:solidFill>
                <a:latin typeface="Montserrat" panose="00000500000000000000" pitchFamily="2" charset="0"/>
              </a:rPr>
              <a:t>Cosa abbiamo in programma?</a:t>
            </a:r>
          </a:p>
        </p:txBody>
      </p:sp>
      <p:pic>
        <p:nvPicPr>
          <p:cNvPr id="21" name="Immagine 20">
            <a:extLst>
              <a:ext uri="{FF2B5EF4-FFF2-40B4-BE49-F238E27FC236}">
                <a16:creationId xmlns:a16="http://schemas.microsoft.com/office/drawing/2014/main" id="{D99D42A8-71D9-4BC7-804C-A85BEF60C9DE}"/>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1838936" y="2042436"/>
            <a:ext cx="2444171" cy="1629447"/>
          </a:xfrm>
          <a:prstGeom prst="ellipse">
            <a:avLst/>
          </a:prstGeom>
        </p:spPr>
      </p:pic>
      <p:pic>
        <p:nvPicPr>
          <p:cNvPr id="23" name="Immagine 22">
            <a:extLst>
              <a:ext uri="{FF2B5EF4-FFF2-40B4-BE49-F238E27FC236}">
                <a16:creationId xmlns:a16="http://schemas.microsoft.com/office/drawing/2014/main" id="{AC80B94F-54BE-4349-94D6-B5672367FE26}"/>
              </a:ext>
            </a:extLst>
          </p:cNvPr>
          <p:cNvPicPr>
            <a:picLocks noChangeAspect="1"/>
          </p:cNvPicPr>
          <p:nvPr/>
        </p:nvPicPr>
        <p:blipFill rotWithShape="1">
          <a:blip r:embed="rId29">
            <a:extLst>
              <a:ext uri="{28A0092B-C50C-407E-A947-70E740481C1C}">
                <a14:useLocalDpi xmlns:a14="http://schemas.microsoft.com/office/drawing/2010/main" val="0"/>
              </a:ext>
            </a:extLst>
          </a:blip>
          <a:srcRect l="1588" r="47419"/>
          <a:stretch/>
        </p:blipFill>
        <p:spPr>
          <a:xfrm>
            <a:off x="4563291" y="2247402"/>
            <a:ext cx="2238104" cy="109728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grpSp>
        <p:nvGrpSpPr>
          <p:cNvPr id="47" name="Gruppo 46">
            <a:extLst>
              <a:ext uri="{FF2B5EF4-FFF2-40B4-BE49-F238E27FC236}">
                <a16:creationId xmlns:a16="http://schemas.microsoft.com/office/drawing/2014/main" id="{F9BFEF7C-7A58-4AA3-B36E-983C899D3659}"/>
              </a:ext>
            </a:extLst>
          </p:cNvPr>
          <p:cNvGrpSpPr/>
          <p:nvPr/>
        </p:nvGrpSpPr>
        <p:grpSpPr>
          <a:xfrm>
            <a:off x="6922246" y="1333825"/>
            <a:ext cx="1876595" cy="3046668"/>
            <a:chOff x="6831895" y="1333825"/>
            <a:chExt cx="1876595" cy="3046668"/>
          </a:xfrm>
        </p:grpSpPr>
        <p:pic>
          <p:nvPicPr>
            <p:cNvPr id="44" name="Immagine 43">
              <a:extLst>
                <a:ext uri="{FF2B5EF4-FFF2-40B4-BE49-F238E27FC236}">
                  <a16:creationId xmlns:a16="http://schemas.microsoft.com/office/drawing/2014/main" id="{D5909D0E-B57E-4EFC-A36B-43E94E25BFEF}"/>
                </a:ext>
              </a:extLst>
            </p:cNvPr>
            <p:cNvPicPr>
              <a:picLocks noChangeAspect="1"/>
            </p:cNvPicPr>
            <p:nvPr/>
          </p:nvPicPr>
          <p:blipFill rotWithShape="1">
            <a:blip r:embed="rId30">
              <a:extLst>
                <a:ext uri="{28A0092B-C50C-407E-A947-70E740481C1C}">
                  <a14:useLocalDpi xmlns:a14="http://schemas.microsoft.com/office/drawing/2010/main" val="0"/>
                </a:ext>
              </a:extLst>
            </a:blip>
            <a:srcRect l="37944" t="21233" r="38027" b="19526"/>
            <a:stretch/>
          </p:blipFill>
          <p:spPr>
            <a:xfrm>
              <a:off x="6831895" y="1333825"/>
              <a:ext cx="1876595" cy="3046668"/>
            </a:xfrm>
            <a:prstGeom prst="rect">
              <a:avLst/>
            </a:prstGeom>
          </p:spPr>
        </p:pic>
        <p:pic>
          <p:nvPicPr>
            <p:cNvPr id="46" name="Immagine 45">
              <a:extLst>
                <a:ext uri="{FF2B5EF4-FFF2-40B4-BE49-F238E27FC236}">
                  <a16:creationId xmlns:a16="http://schemas.microsoft.com/office/drawing/2014/main" id="{6106CBA5-50BF-4CB8-9767-C1EBD23472F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160507" y="2055616"/>
              <a:ext cx="1219370" cy="1219370"/>
            </a:xfrm>
            <a:prstGeom prst="rect">
              <a:avLst/>
            </a:prstGeom>
          </p:spPr>
        </p:pic>
      </p:grpSp>
      <p:sp>
        <p:nvSpPr>
          <p:cNvPr id="6" name="CasellaDiTesto 5">
            <a:extLst>
              <a:ext uri="{FF2B5EF4-FFF2-40B4-BE49-F238E27FC236}">
                <a16:creationId xmlns:a16="http://schemas.microsoft.com/office/drawing/2014/main" id="{A960B24C-F65A-4CE9-BA5F-E85F7D5ABF1F}"/>
              </a:ext>
            </a:extLst>
          </p:cNvPr>
          <p:cNvSpPr txBox="1"/>
          <p:nvPr/>
        </p:nvSpPr>
        <p:spPr>
          <a:xfrm>
            <a:off x="1726361" y="5233204"/>
            <a:ext cx="2669320" cy="369332"/>
          </a:xfrm>
          <a:prstGeom prst="rect">
            <a:avLst/>
          </a:prstGeom>
          <a:noFill/>
        </p:spPr>
        <p:txBody>
          <a:bodyPr wrap="none" rtlCol="0">
            <a:spAutoFit/>
          </a:bodyPr>
          <a:lstStyle/>
          <a:p>
            <a:r>
              <a:rPr lang="it-IT" sz="1800" dirty="0">
                <a:solidFill>
                  <a:schemeClr val="bg1"/>
                </a:solidFill>
                <a:latin typeface="Montserrat" panose="00000500000000000000" pitchFamily="2" charset="0"/>
              </a:rPr>
              <a:t>e molto altro ancora…</a:t>
            </a:r>
          </a:p>
        </p:txBody>
      </p:sp>
    </p:spTree>
    <p:extLst>
      <p:ext uri="{BB962C8B-B14F-4D97-AF65-F5344CB8AC3E}">
        <p14:creationId xmlns:p14="http://schemas.microsoft.com/office/powerpoint/2010/main" val="28601072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5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710128"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455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258949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7" name="CasellaDiTesto 36">
            <a:extLst>
              <a:ext uri="{FF2B5EF4-FFF2-40B4-BE49-F238E27FC236}">
                <a16:creationId xmlns:a16="http://schemas.microsoft.com/office/drawing/2014/main" id="{00EFA06A-B9BF-47AD-92F4-B362BF120AEF}"/>
              </a:ext>
            </a:extLst>
          </p:cNvPr>
          <p:cNvSpPr txBox="1"/>
          <p:nvPr/>
        </p:nvSpPr>
        <p:spPr>
          <a:xfrm>
            <a:off x="1560114" y="324398"/>
            <a:ext cx="2811084" cy="923330"/>
          </a:xfrm>
          <a:prstGeom prst="rect">
            <a:avLst/>
          </a:prstGeom>
          <a:noFill/>
        </p:spPr>
        <p:txBody>
          <a:bodyPr wrap="square">
            <a:spAutoFit/>
          </a:bodyPr>
          <a:lstStyle/>
          <a:p>
            <a:r>
              <a:rPr lang="it-IT" sz="5400" dirty="0">
                <a:solidFill>
                  <a:schemeClr val="bg1"/>
                </a:solidFill>
                <a:latin typeface="Verdana" panose="020B0604030504040204" pitchFamily="34" charset="0"/>
                <a:ea typeface="Verdana" panose="020B0604030504040204" pitchFamily="34" charset="0"/>
              </a:rPr>
              <a:t>Il Team</a:t>
            </a:r>
          </a:p>
        </p:txBody>
      </p:sp>
      <p:sp>
        <p:nvSpPr>
          <p:cNvPr id="45" name="CasellaDiTesto 44">
            <a:extLst>
              <a:ext uri="{FF2B5EF4-FFF2-40B4-BE49-F238E27FC236}">
                <a16:creationId xmlns:a16="http://schemas.microsoft.com/office/drawing/2014/main" id="{5E7727AE-FB18-4BBA-A8E6-D4AB8B632939}"/>
              </a:ext>
            </a:extLst>
          </p:cNvPr>
          <p:cNvSpPr txBox="1"/>
          <p:nvPr/>
        </p:nvSpPr>
        <p:spPr>
          <a:xfrm>
            <a:off x="3140014" y="5333743"/>
            <a:ext cx="6632812" cy="923330"/>
          </a:xfrm>
          <a:prstGeom prst="rect">
            <a:avLst/>
          </a:prstGeom>
          <a:noFill/>
        </p:spPr>
        <p:txBody>
          <a:bodyPr wrap="square">
            <a:spAutoFit/>
          </a:bodyPr>
          <a:lstStyle/>
          <a:p>
            <a:pPr algn="ctr"/>
            <a:r>
              <a:rPr lang="it-IT" dirty="0">
                <a:solidFill>
                  <a:schemeClr val="bg1"/>
                </a:solidFill>
                <a:latin typeface="Montserrat" panose="00000500000000000000" pitchFamily="2" charset="0"/>
                <a:ea typeface="Verdana" panose="020B0604030504040204" pitchFamily="34" charset="0"/>
              </a:rPr>
              <a:t>GRAZIE PER L’ATTENZIONE</a:t>
            </a:r>
          </a:p>
          <a:p>
            <a:pPr algn="ctr"/>
            <a:endParaRPr lang="it-IT" sz="1800" dirty="0">
              <a:solidFill>
                <a:schemeClr val="bg1"/>
              </a:solidFill>
              <a:latin typeface="Montserrat" panose="00000500000000000000" pitchFamily="2" charset="0"/>
              <a:ea typeface="Verdana" panose="020B0604030504040204" pitchFamily="34" charset="0"/>
            </a:endParaRPr>
          </a:p>
          <a:p>
            <a:pPr algn="ctr"/>
            <a:r>
              <a:rPr lang="it-IT" dirty="0">
                <a:solidFill>
                  <a:schemeClr val="bg1"/>
                </a:solidFill>
                <a:latin typeface="Montserrat" panose="00000500000000000000" pitchFamily="2" charset="0"/>
                <a:ea typeface="Verdana" panose="020B0604030504040204" pitchFamily="34" charset="0"/>
              </a:rPr>
              <a:t>Domande?</a:t>
            </a:r>
            <a:endParaRPr lang="it-IT" sz="1800" dirty="0">
              <a:solidFill>
                <a:schemeClr val="bg1"/>
              </a:solidFill>
              <a:latin typeface="Montserrat" panose="00000500000000000000" pitchFamily="2" charset="0"/>
              <a:ea typeface="Verdana" panose="020B0604030504040204" pitchFamily="34" charset="0"/>
            </a:endParaRPr>
          </a:p>
        </p:txBody>
      </p:sp>
      <p:pic>
        <p:nvPicPr>
          <p:cNvPr id="10" name="Immagine 9">
            <a:extLst>
              <a:ext uri="{FF2B5EF4-FFF2-40B4-BE49-F238E27FC236}">
                <a16:creationId xmlns:a16="http://schemas.microsoft.com/office/drawing/2014/main" id="{3B1D8F3B-E99A-4E94-B251-EB8A07C9BAD3}"/>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140014" y="1677377"/>
            <a:ext cx="2030389" cy="203038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7" name="CasellaDiTesto 16">
            <a:extLst>
              <a:ext uri="{FF2B5EF4-FFF2-40B4-BE49-F238E27FC236}">
                <a16:creationId xmlns:a16="http://schemas.microsoft.com/office/drawing/2014/main" id="{504B1C7B-E906-4081-8C26-1AE201A2203F}"/>
              </a:ext>
            </a:extLst>
          </p:cNvPr>
          <p:cNvSpPr txBox="1"/>
          <p:nvPr/>
        </p:nvSpPr>
        <p:spPr>
          <a:xfrm>
            <a:off x="3020124" y="3741985"/>
            <a:ext cx="2270173" cy="1323439"/>
          </a:xfrm>
          <a:prstGeom prst="rect">
            <a:avLst/>
          </a:prstGeom>
          <a:noFill/>
        </p:spPr>
        <p:txBody>
          <a:bodyPr wrap="none" rtlCol="0">
            <a:spAutoFit/>
          </a:bodyPr>
          <a:lstStyle/>
          <a:p>
            <a:pPr algn="ctr"/>
            <a:r>
              <a:rPr lang="it-IT" sz="1600" dirty="0">
                <a:solidFill>
                  <a:schemeClr val="bg1"/>
                </a:solidFill>
                <a:latin typeface="Montserrat" panose="00000500000000000000" pitchFamily="2" charset="0"/>
              </a:rPr>
              <a:t>Antonio Garofalo</a:t>
            </a:r>
          </a:p>
          <a:p>
            <a:pPr algn="ctr"/>
            <a:endParaRPr lang="it-IT" sz="1600" dirty="0">
              <a:solidFill>
                <a:schemeClr val="bg1"/>
              </a:solidFill>
              <a:latin typeface="Montserrat" panose="00000500000000000000" pitchFamily="2" charset="0"/>
            </a:endParaRPr>
          </a:p>
          <a:p>
            <a:pPr algn="ctr"/>
            <a:r>
              <a:rPr lang="it-IT" sz="1600" dirty="0">
                <a:solidFill>
                  <a:schemeClr val="bg1"/>
                </a:solidFill>
                <a:latin typeface="Montserrat" panose="00000500000000000000" pitchFamily="2" charset="0"/>
              </a:rPr>
              <a:t>Full stack Developer</a:t>
            </a:r>
          </a:p>
          <a:p>
            <a:pPr algn="ctr"/>
            <a:r>
              <a:rPr lang="it-IT" sz="1600" dirty="0">
                <a:solidFill>
                  <a:schemeClr val="accent1"/>
                </a:solidFill>
                <a:latin typeface="Montserrat" panose="00000500000000000000" pitchFamily="2" charset="0"/>
                <a:hlinkClick r:id="rId29">
                  <a:extLst>
                    <a:ext uri="{A12FA001-AC4F-418D-AE19-62706E023703}">
                      <ahyp:hlinkClr xmlns:ahyp="http://schemas.microsoft.com/office/drawing/2018/hyperlinkcolor" val="tx"/>
                    </a:ext>
                  </a:extLst>
                </a:hlinkClick>
              </a:rPr>
              <a:t>GitHub</a:t>
            </a:r>
            <a:endParaRPr lang="it-IT" sz="1600" dirty="0">
              <a:solidFill>
                <a:schemeClr val="accent1"/>
              </a:solidFill>
              <a:latin typeface="Montserrat" panose="00000500000000000000" pitchFamily="2" charset="0"/>
            </a:endParaRPr>
          </a:p>
          <a:p>
            <a:pPr algn="ctr"/>
            <a:endParaRPr lang="it-IT" sz="1600" dirty="0">
              <a:solidFill>
                <a:schemeClr val="bg1"/>
              </a:solidFill>
            </a:endParaRPr>
          </a:p>
        </p:txBody>
      </p:sp>
      <p:pic>
        <p:nvPicPr>
          <p:cNvPr id="11" name="Immagine 10" descr="Immagine che contiene persona, esterni, cielo, uomo&#10;&#10;Descrizione generata automaticamente">
            <a:extLst>
              <a:ext uri="{FF2B5EF4-FFF2-40B4-BE49-F238E27FC236}">
                <a16:creationId xmlns:a16="http://schemas.microsoft.com/office/drawing/2014/main" id="{868DE3E3-7C0A-4730-AB90-97EDD89B7AAF}"/>
              </a:ext>
            </a:extLst>
          </p:cNvPr>
          <p:cNvPicPr>
            <a:picLocks noChangeAspect="1"/>
          </p:cNvPicPr>
          <p:nvPr/>
        </p:nvPicPr>
        <p:blipFill rotWithShape="1">
          <a:blip r:embed="rId30">
            <a:extLst>
              <a:ext uri="{28A0092B-C50C-407E-A947-70E740481C1C}">
                <a14:useLocalDpi xmlns:a14="http://schemas.microsoft.com/office/drawing/2010/main" val="0"/>
              </a:ext>
            </a:extLst>
          </a:blip>
          <a:srcRect l="64268" t="23198" r="9946" b="42082"/>
          <a:stretch/>
        </p:blipFill>
        <p:spPr>
          <a:xfrm>
            <a:off x="6646188" y="1709274"/>
            <a:ext cx="2030390" cy="205036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nvGrpSpPr>
          <p:cNvPr id="2" name="Gruppo 1">
            <a:extLst>
              <a:ext uri="{FF2B5EF4-FFF2-40B4-BE49-F238E27FC236}">
                <a16:creationId xmlns:a16="http://schemas.microsoft.com/office/drawing/2014/main" id="{2D897F7F-4BAC-49D7-84AD-AE3B5F5C7B66}"/>
              </a:ext>
            </a:extLst>
          </p:cNvPr>
          <p:cNvGrpSpPr/>
          <p:nvPr/>
        </p:nvGrpSpPr>
        <p:grpSpPr>
          <a:xfrm>
            <a:off x="6586530" y="3767561"/>
            <a:ext cx="2270173" cy="1051641"/>
            <a:chOff x="6586530" y="3767561"/>
            <a:chExt cx="2270173" cy="1051641"/>
          </a:xfrm>
        </p:grpSpPr>
        <p:sp>
          <p:nvSpPr>
            <p:cNvPr id="13" name="CasellaDiTesto 12">
              <a:extLst>
                <a:ext uri="{FF2B5EF4-FFF2-40B4-BE49-F238E27FC236}">
                  <a16:creationId xmlns:a16="http://schemas.microsoft.com/office/drawing/2014/main" id="{91DF1CBA-E790-4F91-A485-224A58D75C9E}"/>
                </a:ext>
              </a:extLst>
            </p:cNvPr>
            <p:cNvSpPr txBox="1"/>
            <p:nvPr/>
          </p:nvSpPr>
          <p:spPr>
            <a:xfrm>
              <a:off x="6929534" y="3767561"/>
              <a:ext cx="1463697" cy="338554"/>
            </a:xfrm>
            <a:prstGeom prst="rect">
              <a:avLst/>
            </a:prstGeom>
            <a:noFill/>
          </p:spPr>
          <p:txBody>
            <a:bodyPr wrap="square" rtlCol="0">
              <a:spAutoFit/>
            </a:bodyPr>
            <a:lstStyle/>
            <a:p>
              <a:r>
                <a:rPr lang="it-IT" sz="1600" dirty="0">
                  <a:solidFill>
                    <a:schemeClr val="bg1"/>
                  </a:solidFill>
                  <a:latin typeface="Montserrat" panose="00000500000000000000" pitchFamily="2" charset="0"/>
                </a:rPr>
                <a:t>Luca Bianco</a:t>
              </a:r>
            </a:p>
          </p:txBody>
        </p:sp>
        <p:sp>
          <p:nvSpPr>
            <p:cNvPr id="46" name="CasellaDiTesto 45">
              <a:extLst>
                <a:ext uri="{FF2B5EF4-FFF2-40B4-BE49-F238E27FC236}">
                  <a16:creationId xmlns:a16="http://schemas.microsoft.com/office/drawing/2014/main" id="{73F5F4DB-9449-46EA-9283-9A597C670EA9}"/>
                </a:ext>
              </a:extLst>
            </p:cNvPr>
            <p:cNvSpPr txBox="1"/>
            <p:nvPr/>
          </p:nvSpPr>
          <p:spPr>
            <a:xfrm>
              <a:off x="6586530" y="4234427"/>
              <a:ext cx="2270173" cy="584775"/>
            </a:xfrm>
            <a:prstGeom prst="rect">
              <a:avLst/>
            </a:prstGeom>
            <a:noFill/>
          </p:spPr>
          <p:txBody>
            <a:bodyPr wrap="square" rtlCol="0">
              <a:spAutoFit/>
            </a:bodyPr>
            <a:lstStyle/>
            <a:p>
              <a:r>
                <a:rPr lang="it-IT" sz="1600" dirty="0">
                  <a:solidFill>
                    <a:schemeClr val="bg1"/>
                  </a:solidFill>
                  <a:latin typeface="Montserrat" panose="00000500000000000000" pitchFamily="2" charset="0"/>
                </a:rPr>
                <a:t>Full stack Developer</a:t>
              </a:r>
            </a:p>
            <a:p>
              <a:r>
                <a:rPr lang="it-IT" sz="1600" dirty="0">
                  <a:solidFill>
                    <a:schemeClr val="bg1"/>
                  </a:solidFill>
                  <a:latin typeface="Montserrat" panose="00000500000000000000" pitchFamily="2" charset="0"/>
                </a:rPr>
                <a:t>             </a:t>
              </a:r>
              <a:r>
                <a:rPr lang="it-IT" sz="1600" dirty="0">
                  <a:solidFill>
                    <a:schemeClr val="accent1"/>
                  </a:solidFill>
                  <a:latin typeface="Montserrat" panose="00000500000000000000" pitchFamily="2" charset="0"/>
                  <a:hlinkClick r:id="rId31">
                    <a:extLst>
                      <a:ext uri="{A12FA001-AC4F-418D-AE19-62706E023703}">
                        <ahyp:hlinkClr xmlns:ahyp="http://schemas.microsoft.com/office/drawing/2018/hyperlinkcolor" val="tx"/>
                      </a:ext>
                    </a:extLst>
                  </a:hlinkClick>
                </a:rPr>
                <a:t>GitHub</a:t>
              </a:r>
              <a:endParaRPr lang="it-IT" sz="1600" dirty="0">
                <a:solidFill>
                  <a:schemeClr val="accent1"/>
                </a:solidFill>
                <a:latin typeface="Montserrat" panose="00000500000000000000" pitchFamily="2" charset="0"/>
              </a:endParaRPr>
            </a:p>
          </p:txBody>
        </p:sp>
      </p:grpSp>
    </p:spTree>
    <p:extLst>
      <p:ext uri="{BB962C8B-B14F-4D97-AF65-F5344CB8AC3E}">
        <p14:creationId xmlns:p14="http://schemas.microsoft.com/office/powerpoint/2010/main" val="3145526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688052"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582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8164133"/>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6" name="Elemento grafico 5" descr="Play con riempimento a tinta unita">
            <a:hlinkClick r:id="rId28" action="ppaction://hlinksldjump"/>
            <a:extLst>
              <a:ext uri="{FF2B5EF4-FFF2-40B4-BE49-F238E27FC236}">
                <a16:creationId xmlns:a16="http://schemas.microsoft.com/office/drawing/2014/main" id="{0FFA293F-D367-4481-A05B-7D33725AEBDC}"/>
              </a:ext>
            </a:extLst>
          </p:cNvPr>
          <p:cNvPicPr>
            <a:picLocks noChangeAspect="1"/>
          </p:cNvPicPr>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11055693" y="5795408"/>
            <a:ext cx="914400" cy="914400"/>
          </a:xfrm>
          <a:prstGeom prst="rect">
            <a:avLst/>
          </a:prstGeom>
        </p:spPr>
      </p:pic>
      <p:sp>
        <p:nvSpPr>
          <p:cNvPr id="2" name="Rettangolo 1">
            <a:extLst>
              <a:ext uri="{FF2B5EF4-FFF2-40B4-BE49-F238E27FC236}">
                <a16:creationId xmlns:a16="http://schemas.microsoft.com/office/drawing/2014/main" id="{B62CA530-588E-41CA-8959-4F2EBED352F6}"/>
              </a:ext>
            </a:extLst>
          </p:cNvPr>
          <p:cNvSpPr/>
          <p:nvPr/>
        </p:nvSpPr>
        <p:spPr>
          <a:xfrm>
            <a:off x="3101750" y="28575"/>
            <a:ext cx="5988499" cy="923330"/>
          </a:xfrm>
          <a:prstGeom prst="rect">
            <a:avLst/>
          </a:prstGeom>
          <a:noFill/>
        </p:spPr>
        <p:txBody>
          <a:bodyPr wrap="none" lIns="91440" tIns="45720" rIns="91440" bIns="45720">
            <a:spAutoFit/>
          </a:bodyPr>
          <a:lstStyle/>
          <a:p>
            <a:pPr algn="ctr"/>
            <a:r>
              <a:rPr lang="it-IT" sz="54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Cos’è NaTour21?</a:t>
            </a:r>
          </a:p>
        </p:txBody>
      </p:sp>
      <p:sp>
        <p:nvSpPr>
          <p:cNvPr id="7" name="CasellaDiTesto 6">
            <a:extLst>
              <a:ext uri="{FF2B5EF4-FFF2-40B4-BE49-F238E27FC236}">
                <a16:creationId xmlns:a16="http://schemas.microsoft.com/office/drawing/2014/main" id="{69D861AC-BDCA-4024-8D14-D0CBA6D47ACE}"/>
              </a:ext>
            </a:extLst>
          </p:cNvPr>
          <p:cNvSpPr txBox="1"/>
          <p:nvPr/>
        </p:nvSpPr>
        <p:spPr>
          <a:xfrm>
            <a:off x="1213189" y="1565766"/>
            <a:ext cx="8349739" cy="1200329"/>
          </a:xfrm>
          <a:prstGeom prst="rect">
            <a:avLst/>
          </a:prstGeom>
          <a:noFill/>
        </p:spPr>
        <p:txBody>
          <a:bodyPr wrap="square" rtlCol="0">
            <a:spAutoFit/>
          </a:bodyPr>
          <a:lstStyle/>
          <a:p>
            <a:pPr algn="just"/>
            <a:r>
              <a:rPr lang="it-IT" b="0" cap="none" spc="0"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rPr>
              <a:t>NaTour21 è un moderno social network per dispositivi mobile che nasce come supporto di condivisione </a:t>
            </a:r>
            <a:r>
              <a:rPr lang="it-IT"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rPr>
              <a:t>di materiale per amanti di trekking ed escursionismo.</a:t>
            </a:r>
            <a:endParaRPr lang="it-IT" b="0" cap="none" spc="0" dirty="0">
              <a:ln w="0"/>
              <a:solidFill>
                <a:schemeClr val="bg1"/>
              </a:solidFill>
              <a:effectLst>
                <a:outerShdw blurRad="38100" dist="19050" dir="2700000" algn="tl" rotWithShape="0">
                  <a:schemeClr val="dk1">
                    <a:alpha val="40000"/>
                  </a:schemeClr>
                </a:outerShdw>
              </a:effectLst>
              <a:latin typeface="Montserrat" panose="00000500000000000000" pitchFamily="2" charset="0"/>
              <a:ea typeface="Verdana" panose="020B0604030504040204" pitchFamily="34" charset="0"/>
            </a:endParaRPr>
          </a:p>
          <a:p>
            <a:endParaRPr lang="it-IT" dirty="0"/>
          </a:p>
        </p:txBody>
      </p:sp>
      <p:graphicFrame>
        <p:nvGraphicFramePr>
          <p:cNvPr id="21" name="Tabella 21">
            <a:extLst>
              <a:ext uri="{FF2B5EF4-FFF2-40B4-BE49-F238E27FC236}">
                <a16:creationId xmlns:a16="http://schemas.microsoft.com/office/drawing/2014/main" id="{CC23155D-631E-43A2-81A7-58B73B265D8C}"/>
              </a:ext>
            </a:extLst>
          </p:cNvPr>
          <p:cNvGraphicFramePr>
            <a:graphicFrameLocks noGrp="1"/>
          </p:cNvGraphicFramePr>
          <p:nvPr>
            <p:extLst>
              <p:ext uri="{D42A27DB-BD31-4B8C-83A1-F6EECF244321}">
                <p14:modId xmlns:p14="http://schemas.microsoft.com/office/powerpoint/2010/main" val="3765643480"/>
              </p:ext>
            </p:extLst>
          </p:nvPr>
        </p:nvGraphicFramePr>
        <p:xfrm>
          <a:off x="2066925" y="3459474"/>
          <a:ext cx="8134350" cy="2636088"/>
        </p:xfrm>
        <a:graphic>
          <a:graphicData uri="http://schemas.openxmlformats.org/drawingml/2006/table">
            <a:tbl>
              <a:tblPr firstRow="1" bandRow="1">
                <a:tableStyleId>{5C22544A-7EE6-4342-B048-85BDC9FD1C3A}</a:tableStyleId>
              </a:tblPr>
              <a:tblGrid>
                <a:gridCol w="1905000">
                  <a:extLst>
                    <a:ext uri="{9D8B030D-6E8A-4147-A177-3AD203B41FA5}">
                      <a16:colId xmlns:a16="http://schemas.microsoft.com/office/drawing/2014/main" val="137012506"/>
                    </a:ext>
                  </a:extLst>
                </a:gridCol>
                <a:gridCol w="1228725">
                  <a:extLst>
                    <a:ext uri="{9D8B030D-6E8A-4147-A177-3AD203B41FA5}">
                      <a16:colId xmlns:a16="http://schemas.microsoft.com/office/drawing/2014/main" val="3734389893"/>
                    </a:ext>
                  </a:extLst>
                </a:gridCol>
                <a:gridCol w="1333500">
                  <a:extLst>
                    <a:ext uri="{9D8B030D-6E8A-4147-A177-3AD203B41FA5}">
                      <a16:colId xmlns:a16="http://schemas.microsoft.com/office/drawing/2014/main" val="437414982"/>
                    </a:ext>
                  </a:extLst>
                </a:gridCol>
                <a:gridCol w="1285875">
                  <a:extLst>
                    <a:ext uri="{9D8B030D-6E8A-4147-A177-3AD203B41FA5}">
                      <a16:colId xmlns:a16="http://schemas.microsoft.com/office/drawing/2014/main" val="1384103028"/>
                    </a:ext>
                  </a:extLst>
                </a:gridCol>
                <a:gridCol w="1190625">
                  <a:extLst>
                    <a:ext uri="{9D8B030D-6E8A-4147-A177-3AD203B41FA5}">
                      <a16:colId xmlns:a16="http://schemas.microsoft.com/office/drawing/2014/main" val="3618840896"/>
                    </a:ext>
                  </a:extLst>
                </a:gridCol>
                <a:gridCol w="1190625">
                  <a:extLst>
                    <a:ext uri="{9D8B030D-6E8A-4147-A177-3AD203B41FA5}">
                      <a16:colId xmlns:a16="http://schemas.microsoft.com/office/drawing/2014/main" val="2428863733"/>
                    </a:ext>
                  </a:extLst>
                </a:gridCol>
              </a:tblGrid>
              <a:tr h="348713">
                <a:tc>
                  <a:txBody>
                    <a:bodyPr/>
                    <a:lstStyle/>
                    <a:p>
                      <a:pPr algn="ctr"/>
                      <a:r>
                        <a:rPr lang="it-IT" dirty="0">
                          <a:solidFill>
                            <a:schemeClr val="tx1">
                              <a:lumMod val="75000"/>
                              <a:lumOff val="25000"/>
                            </a:schemeClr>
                          </a:solidFill>
                          <a:latin typeface="Montserrat" panose="00000500000000000000" pitchFamily="2" charset="0"/>
                        </a:rPr>
                        <a:t>CREDENZIALI</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2016</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2017</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2018</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2019</a:t>
                      </a:r>
                    </a:p>
                  </a:txBody>
                  <a:tcPr>
                    <a:solidFill>
                      <a:schemeClr val="accent6">
                        <a:lumMod val="60000"/>
                        <a:lumOff val="40000"/>
                      </a:schemeClr>
                    </a:solidFill>
                  </a:tcPr>
                </a:tc>
                <a:tc>
                  <a:txBody>
                    <a:bodyPr/>
                    <a:lstStyle/>
                    <a:p>
                      <a:pPr algn="ctr"/>
                      <a:r>
                        <a:rPr lang="it-IT" dirty="0">
                          <a:solidFill>
                            <a:schemeClr val="tx1">
                              <a:lumMod val="75000"/>
                              <a:lumOff val="25000"/>
                            </a:schemeClr>
                          </a:solidFill>
                          <a:latin typeface="Montserrat" panose="00000500000000000000" pitchFamily="2" charset="0"/>
                        </a:rPr>
                        <a:t>2020</a:t>
                      </a:r>
                    </a:p>
                  </a:txBody>
                  <a:tcPr>
                    <a:solidFill>
                      <a:schemeClr val="accent6">
                        <a:lumMod val="60000"/>
                        <a:lumOff val="40000"/>
                      </a:schemeClr>
                    </a:solidFill>
                  </a:tcPr>
                </a:tc>
                <a:extLst>
                  <a:ext uri="{0D108BD9-81ED-4DB2-BD59-A6C34878D82A}">
                    <a16:rowId xmlns:a16="http://schemas.microsoft.com/office/drawing/2014/main" val="281043838"/>
                  </a:ext>
                </a:extLst>
              </a:tr>
              <a:tr h="335378">
                <a:tc>
                  <a:txBody>
                    <a:bodyPr/>
                    <a:lstStyle/>
                    <a:p>
                      <a:pPr algn="l"/>
                      <a:r>
                        <a:rPr lang="it-IT" sz="1400" dirty="0">
                          <a:latin typeface="Montserrat" panose="00000500000000000000" pitchFamily="2" charset="0"/>
                        </a:rPr>
                        <a:t>Via Francigena</a:t>
                      </a:r>
                    </a:p>
                  </a:txBody>
                  <a:tcPr/>
                </a:tc>
                <a:tc>
                  <a:txBody>
                    <a:bodyPr/>
                    <a:lstStyle/>
                    <a:p>
                      <a:pPr algn="ctr"/>
                      <a:r>
                        <a:rPr lang="it-IT" sz="1400" dirty="0">
                          <a:latin typeface="Montserrat" panose="00000500000000000000" pitchFamily="2" charset="0"/>
                        </a:rPr>
                        <a:t>12.000</a:t>
                      </a:r>
                    </a:p>
                  </a:txBody>
                  <a:tcPr/>
                </a:tc>
                <a:tc>
                  <a:txBody>
                    <a:bodyPr/>
                    <a:lstStyle/>
                    <a:p>
                      <a:pPr algn="ctr"/>
                      <a:r>
                        <a:rPr lang="it-IT" sz="1400" dirty="0">
                          <a:latin typeface="Montserrat" panose="00000500000000000000" pitchFamily="2" charset="0"/>
                        </a:rPr>
                        <a:t>14.000</a:t>
                      </a:r>
                    </a:p>
                  </a:txBody>
                  <a:tcPr/>
                </a:tc>
                <a:tc>
                  <a:txBody>
                    <a:bodyPr/>
                    <a:lstStyle/>
                    <a:p>
                      <a:pPr algn="ctr"/>
                      <a:r>
                        <a:rPr lang="it-IT" sz="1400" dirty="0">
                          <a:latin typeface="Montserrat" panose="00000500000000000000" pitchFamily="2" charset="0"/>
                        </a:rPr>
                        <a:t>16.200</a:t>
                      </a:r>
                    </a:p>
                  </a:txBody>
                  <a:tcPr/>
                </a:tc>
                <a:tc>
                  <a:txBody>
                    <a:bodyPr/>
                    <a:lstStyle/>
                    <a:p>
                      <a:pPr algn="ctr"/>
                      <a:r>
                        <a:rPr lang="it-IT" sz="1400" dirty="0">
                          <a:latin typeface="Montserrat" panose="00000500000000000000" pitchFamily="2" charset="0"/>
                        </a:rPr>
                        <a:t>19.000</a:t>
                      </a:r>
                    </a:p>
                  </a:txBody>
                  <a:tcPr/>
                </a:tc>
                <a:tc>
                  <a:txBody>
                    <a:bodyPr/>
                    <a:lstStyle/>
                    <a:p>
                      <a:pPr algn="ctr"/>
                      <a:r>
                        <a:rPr lang="it-IT" sz="1400" dirty="0">
                          <a:latin typeface="Montserrat" panose="00000500000000000000" pitchFamily="2" charset="0"/>
                        </a:rPr>
                        <a:t>9.000</a:t>
                      </a:r>
                    </a:p>
                  </a:txBody>
                  <a:tcPr/>
                </a:tc>
                <a:extLst>
                  <a:ext uri="{0D108BD9-81ED-4DB2-BD59-A6C34878D82A}">
                    <a16:rowId xmlns:a16="http://schemas.microsoft.com/office/drawing/2014/main" val="2857601536"/>
                  </a:ext>
                </a:extLst>
              </a:tr>
              <a:tr h="380470">
                <a:tc>
                  <a:txBody>
                    <a:bodyPr/>
                    <a:lstStyle/>
                    <a:p>
                      <a:r>
                        <a:rPr lang="it-IT" sz="1400" dirty="0">
                          <a:latin typeface="Montserrat" panose="00000500000000000000" pitchFamily="2" charset="0"/>
                        </a:rPr>
                        <a:t>Cammini di San Francesco</a:t>
                      </a:r>
                    </a:p>
                  </a:txBody>
                  <a:tcPr/>
                </a:tc>
                <a:tc>
                  <a:txBody>
                    <a:bodyPr/>
                    <a:lstStyle/>
                    <a:p>
                      <a:pPr algn="ctr"/>
                      <a:r>
                        <a:rPr lang="it-IT" sz="1400" dirty="0">
                          <a:latin typeface="Montserrat" panose="00000500000000000000" pitchFamily="2" charset="0"/>
                        </a:rPr>
                        <a:t>4.671</a:t>
                      </a:r>
                    </a:p>
                  </a:txBody>
                  <a:tcPr/>
                </a:tc>
                <a:tc>
                  <a:txBody>
                    <a:bodyPr/>
                    <a:lstStyle/>
                    <a:p>
                      <a:pPr algn="ctr"/>
                      <a:r>
                        <a:rPr lang="it-IT" sz="1400" dirty="0">
                          <a:latin typeface="Montserrat" panose="00000500000000000000" pitchFamily="2" charset="0"/>
                        </a:rPr>
                        <a:t>5.559</a:t>
                      </a:r>
                    </a:p>
                  </a:txBody>
                  <a:tcPr/>
                </a:tc>
                <a:tc>
                  <a:txBody>
                    <a:bodyPr/>
                    <a:lstStyle/>
                    <a:p>
                      <a:pPr algn="ctr"/>
                      <a:r>
                        <a:rPr lang="it-IT" sz="1400" dirty="0">
                          <a:latin typeface="Montserrat" panose="00000500000000000000" pitchFamily="2" charset="0"/>
                        </a:rPr>
                        <a:t>7.352</a:t>
                      </a:r>
                    </a:p>
                  </a:txBody>
                  <a:tcPr/>
                </a:tc>
                <a:tc>
                  <a:txBody>
                    <a:bodyPr/>
                    <a:lstStyle/>
                    <a:p>
                      <a:pPr algn="ctr"/>
                      <a:r>
                        <a:rPr lang="it-IT" sz="1400" dirty="0">
                          <a:latin typeface="Montserrat" panose="00000500000000000000" pitchFamily="2" charset="0"/>
                        </a:rPr>
                        <a:t>8.284</a:t>
                      </a:r>
                    </a:p>
                  </a:txBody>
                  <a:tcPr/>
                </a:tc>
                <a:tc>
                  <a:txBody>
                    <a:bodyPr/>
                    <a:lstStyle/>
                    <a:p>
                      <a:pPr algn="ctr"/>
                      <a:r>
                        <a:rPr lang="it-IT" sz="1400" dirty="0">
                          <a:latin typeface="Montserrat" panose="00000500000000000000" pitchFamily="2" charset="0"/>
                        </a:rPr>
                        <a:t>4.418</a:t>
                      </a:r>
                    </a:p>
                  </a:txBody>
                  <a:tcPr/>
                </a:tc>
                <a:extLst>
                  <a:ext uri="{0D108BD9-81ED-4DB2-BD59-A6C34878D82A}">
                    <a16:rowId xmlns:a16="http://schemas.microsoft.com/office/drawing/2014/main" val="4119110279"/>
                  </a:ext>
                </a:extLst>
              </a:tr>
              <a:tr h="380470">
                <a:tc>
                  <a:txBody>
                    <a:bodyPr/>
                    <a:lstStyle/>
                    <a:p>
                      <a:r>
                        <a:rPr lang="it-IT" sz="1400" dirty="0">
                          <a:latin typeface="Montserrat" panose="00000500000000000000" pitchFamily="2" charset="0"/>
                        </a:rPr>
                        <a:t>Via degli Dei</a:t>
                      </a:r>
                    </a:p>
                  </a:txBody>
                  <a:tcPr/>
                </a:tc>
                <a:tc>
                  <a:txBody>
                    <a:bodyPr/>
                    <a:lstStyle/>
                    <a:p>
                      <a:pPr algn="ctr"/>
                      <a:endParaRPr lang="it-IT" sz="1400" dirty="0">
                        <a:latin typeface="Montserrat" panose="00000500000000000000" pitchFamily="2" charset="0"/>
                      </a:endParaRPr>
                    </a:p>
                  </a:txBody>
                  <a:tcPr/>
                </a:tc>
                <a:tc>
                  <a:txBody>
                    <a:bodyPr/>
                    <a:lstStyle/>
                    <a:p>
                      <a:pPr algn="ctr"/>
                      <a:r>
                        <a:rPr lang="it-IT" sz="1400" dirty="0">
                          <a:latin typeface="Montserrat" panose="00000500000000000000" pitchFamily="2" charset="0"/>
                        </a:rPr>
                        <a:t>1.600</a:t>
                      </a:r>
                    </a:p>
                  </a:txBody>
                  <a:tcPr/>
                </a:tc>
                <a:tc>
                  <a:txBody>
                    <a:bodyPr/>
                    <a:lstStyle/>
                    <a:p>
                      <a:pPr algn="ctr"/>
                      <a:r>
                        <a:rPr lang="it-IT" sz="1400" dirty="0">
                          <a:latin typeface="Montserrat" panose="00000500000000000000" pitchFamily="2" charset="0"/>
                        </a:rPr>
                        <a:t>3.800</a:t>
                      </a:r>
                    </a:p>
                  </a:txBody>
                  <a:tcPr/>
                </a:tc>
                <a:tc>
                  <a:txBody>
                    <a:bodyPr/>
                    <a:lstStyle/>
                    <a:p>
                      <a:pPr algn="ctr"/>
                      <a:r>
                        <a:rPr lang="it-IT" sz="1400" dirty="0">
                          <a:latin typeface="Montserrat" panose="00000500000000000000" pitchFamily="2" charset="0"/>
                        </a:rPr>
                        <a:t>4.440</a:t>
                      </a:r>
                    </a:p>
                  </a:txBody>
                  <a:tcPr/>
                </a:tc>
                <a:tc>
                  <a:txBody>
                    <a:bodyPr/>
                    <a:lstStyle/>
                    <a:p>
                      <a:pPr algn="ctr"/>
                      <a:r>
                        <a:rPr lang="it-IT" sz="1400" dirty="0">
                          <a:latin typeface="Montserrat" panose="00000500000000000000" pitchFamily="2" charset="0"/>
                        </a:rPr>
                        <a:t>4.768</a:t>
                      </a:r>
                    </a:p>
                  </a:txBody>
                  <a:tcPr/>
                </a:tc>
                <a:extLst>
                  <a:ext uri="{0D108BD9-81ED-4DB2-BD59-A6C34878D82A}">
                    <a16:rowId xmlns:a16="http://schemas.microsoft.com/office/drawing/2014/main" val="23783846"/>
                  </a:ext>
                </a:extLst>
              </a:tr>
              <a:tr h="380470">
                <a:tc>
                  <a:txBody>
                    <a:bodyPr/>
                    <a:lstStyle/>
                    <a:p>
                      <a:r>
                        <a:rPr lang="it-IT" sz="1400" dirty="0">
                          <a:latin typeface="Montserrat" panose="00000500000000000000" pitchFamily="2" charset="0"/>
                        </a:rPr>
                        <a:t>Cammino di San Benedetto</a:t>
                      </a:r>
                    </a:p>
                  </a:txBody>
                  <a:tcPr/>
                </a:tc>
                <a:tc>
                  <a:txBody>
                    <a:bodyPr/>
                    <a:lstStyle/>
                    <a:p>
                      <a:pPr algn="ctr"/>
                      <a:r>
                        <a:rPr lang="it-IT" sz="1400" dirty="0">
                          <a:latin typeface="Montserrat" panose="00000500000000000000" pitchFamily="2" charset="0"/>
                        </a:rPr>
                        <a:t>1.553</a:t>
                      </a:r>
                    </a:p>
                  </a:txBody>
                  <a:tcPr/>
                </a:tc>
                <a:tc>
                  <a:txBody>
                    <a:bodyPr/>
                    <a:lstStyle/>
                    <a:p>
                      <a:pPr algn="ctr"/>
                      <a:r>
                        <a:rPr lang="it-IT" sz="1400" dirty="0">
                          <a:latin typeface="Montserrat" panose="00000500000000000000" pitchFamily="2" charset="0"/>
                        </a:rPr>
                        <a:t>1.556</a:t>
                      </a:r>
                    </a:p>
                  </a:txBody>
                  <a:tcPr/>
                </a:tc>
                <a:tc>
                  <a:txBody>
                    <a:bodyPr/>
                    <a:lstStyle/>
                    <a:p>
                      <a:pPr algn="ctr"/>
                      <a:r>
                        <a:rPr lang="it-IT" sz="1400" dirty="0">
                          <a:latin typeface="Montserrat" panose="00000500000000000000" pitchFamily="2" charset="0"/>
                        </a:rPr>
                        <a:t>2.016</a:t>
                      </a:r>
                    </a:p>
                  </a:txBody>
                  <a:tcPr/>
                </a:tc>
                <a:tc>
                  <a:txBody>
                    <a:bodyPr/>
                    <a:lstStyle/>
                    <a:p>
                      <a:pPr algn="ctr"/>
                      <a:r>
                        <a:rPr lang="it-IT" sz="1400" dirty="0">
                          <a:latin typeface="Montserrat" panose="00000500000000000000" pitchFamily="2" charset="0"/>
                        </a:rPr>
                        <a:t>2.210</a:t>
                      </a:r>
                    </a:p>
                  </a:txBody>
                  <a:tcPr/>
                </a:tc>
                <a:tc>
                  <a:txBody>
                    <a:bodyPr/>
                    <a:lstStyle/>
                    <a:p>
                      <a:pPr algn="ctr"/>
                      <a:r>
                        <a:rPr lang="it-IT" sz="1400" dirty="0">
                          <a:latin typeface="Montserrat" panose="00000500000000000000" pitchFamily="2" charset="0"/>
                        </a:rPr>
                        <a:t>1.494</a:t>
                      </a:r>
                    </a:p>
                  </a:txBody>
                  <a:tcPr/>
                </a:tc>
                <a:extLst>
                  <a:ext uri="{0D108BD9-81ED-4DB2-BD59-A6C34878D82A}">
                    <a16:rowId xmlns:a16="http://schemas.microsoft.com/office/drawing/2014/main" val="2280595777"/>
                  </a:ext>
                </a:extLst>
              </a:tr>
              <a:tr h="380470">
                <a:tc>
                  <a:txBody>
                    <a:bodyPr/>
                    <a:lstStyle/>
                    <a:p>
                      <a:r>
                        <a:rPr lang="it-IT" sz="1400" dirty="0">
                          <a:latin typeface="Montserrat" panose="00000500000000000000" pitchFamily="2" charset="0"/>
                        </a:rPr>
                        <a:t>Cammini Francigeni di Sicilia</a:t>
                      </a:r>
                    </a:p>
                  </a:txBody>
                  <a:tcPr/>
                </a:tc>
                <a:tc>
                  <a:txBody>
                    <a:bodyPr/>
                    <a:lstStyle/>
                    <a:p>
                      <a:pPr algn="ctr"/>
                      <a:endParaRPr lang="it-IT" sz="1400" dirty="0">
                        <a:latin typeface="Montserrat" panose="00000500000000000000" pitchFamily="2" charset="0"/>
                      </a:endParaRPr>
                    </a:p>
                  </a:txBody>
                  <a:tcPr/>
                </a:tc>
                <a:tc>
                  <a:txBody>
                    <a:bodyPr/>
                    <a:lstStyle/>
                    <a:p>
                      <a:pPr algn="ctr"/>
                      <a:endParaRPr lang="it-IT" sz="1400" dirty="0">
                        <a:latin typeface="Montserrat" panose="00000500000000000000" pitchFamily="2" charset="0"/>
                      </a:endParaRPr>
                    </a:p>
                  </a:txBody>
                  <a:tcPr/>
                </a:tc>
                <a:tc>
                  <a:txBody>
                    <a:bodyPr/>
                    <a:lstStyle/>
                    <a:p>
                      <a:pPr algn="ctr"/>
                      <a:r>
                        <a:rPr lang="it-IT" sz="1400" dirty="0">
                          <a:latin typeface="Montserrat" panose="00000500000000000000" pitchFamily="2" charset="0"/>
                        </a:rPr>
                        <a:t>1.426</a:t>
                      </a:r>
                    </a:p>
                  </a:txBody>
                  <a:tcPr/>
                </a:tc>
                <a:tc>
                  <a:txBody>
                    <a:bodyPr/>
                    <a:lstStyle/>
                    <a:p>
                      <a:pPr algn="ctr"/>
                      <a:r>
                        <a:rPr lang="it-IT" sz="1400" dirty="0">
                          <a:latin typeface="Montserrat" panose="00000500000000000000" pitchFamily="2" charset="0"/>
                        </a:rPr>
                        <a:t>1.500</a:t>
                      </a:r>
                    </a:p>
                  </a:txBody>
                  <a:tcPr/>
                </a:tc>
                <a:tc>
                  <a:txBody>
                    <a:bodyPr/>
                    <a:lstStyle/>
                    <a:p>
                      <a:pPr algn="ctr"/>
                      <a:r>
                        <a:rPr lang="it-IT" sz="1400" dirty="0">
                          <a:latin typeface="Montserrat" panose="00000500000000000000" pitchFamily="2" charset="0"/>
                        </a:rPr>
                        <a:t>1.380</a:t>
                      </a:r>
                    </a:p>
                  </a:txBody>
                  <a:tcPr/>
                </a:tc>
                <a:extLst>
                  <a:ext uri="{0D108BD9-81ED-4DB2-BD59-A6C34878D82A}">
                    <a16:rowId xmlns:a16="http://schemas.microsoft.com/office/drawing/2014/main" val="3200868432"/>
                  </a:ext>
                </a:extLst>
              </a:tr>
            </a:tbl>
          </a:graphicData>
        </a:graphic>
      </p:graphicFrame>
      <p:sp>
        <p:nvSpPr>
          <p:cNvPr id="22" name="CasellaDiTesto 21">
            <a:extLst>
              <a:ext uri="{FF2B5EF4-FFF2-40B4-BE49-F238E27FC236}">
                <a16:creationId xmlns:a16="http://schemas.microsoft.com/office/drawing/2014/main" id="{9903242A-13BB-4AD6-85C6-C33C50EE061B}"/>
              </a:ext>
            </a:extLst>
          </p:cNvPr>
          <p:cNvSpPr txBox="1"/>
          <p:nvPr/>
        </p:nvSpPr>
        <p:spPr>
          <a:xfrm>
            <a:off x="1301525" y="2758426"/>
            <a:ext cx="1936975" cy="369332"/>
          </a:xfrm>
          <a:prstGeom prst="rect">
            <a:avLst/>
          </a:prstGeom>
          <a:noFill/>
        </p:spPr>
        <p:txBody>
          <a:bodyPr wrap="square" rtlCol="0">
            <a:spAutoFit/>
          </a:bodyPr>
          <a:lstStyle/>
          <a:p>
            <a:r>
              <a:rPr lang="it-IT" dirty="0">
                <a:solidFill>
                  <a:schemeClr val="bg1"/>
                </a:solidFill>
                <a:latin typeface="Montserrat" panose="00000500000000000000" pitchFamily="2" charset="0"/>
              </a:rPr>
              <a:t>Un po’ di dati..</a:t>
            </a:r>
          </a:p>
        </p:txBody>
      </p:sp>
      <p:sp>
        <p:nvSpPr>
          <p:cNvPr id="3" name="CasellaDiTesto 2">
            <a:extLst>
              <a:ext uri="{FF2B5EF4-FFF2-40B4-BE49-F238E27FC236}">
                <a16:creationId xmlns:a16="http://schemas.microsoft.com/office/drawing/2014/main" id="{3619B759-9A6D-4C34-97C6-DDC00821E64D}"/>
              </a:ext>
            </a:extLst>
          </p:cNvPr>
          <p:cNvSpPr txBox="1"/>
          <p:nvPr/>
        </p:nvSpPr>
        <p:spPr>
          <a:xfrm>
            <a:off x="1985426" y="6230559"/>
            <a:ext cx="1851789" cy="246221"/>
          </a:xfrm>
          <a:prstGeom prst="rect">
            <a:avLst/>
          </a:prstGeom>
          <a:noFill/>
        </p:spPr>
        <p:txBody>
          <a:bodyPr wrap="none" rtlCol="0">
            <a:spAutoFit/>
          </a:bodyPr>
          <a:lstStyle/>
          <a:p>
            <a:r>
              <a:rPr lang="it-IT" sz="1000" dirty="0">
                <a:solidFill>
                  <a:schemeClr val="bg1"/>
                </a:solidFill>
                <a:latin typeface="Montserrat" panose="00000500000000000000" pitchFamily="2" charset="0"/>
              </a:rPr>
              <a:t>Fonte: </a:t>
            </a:r>
            <a:r>
              <a:rPr lang="it-IT" sz="1000" dirty="0">
                <a:solidFill>
                  <a:schemeClr val="bg1"/>
                </a:solidFill>
                <a:latin typeface="Montserrat" panose="00000500000000000000" pitchFamily="2" charset="0"/>
                <a:hlinkClick r:id="rId31">
                  <a:extLst>
                    <a:ext uri="{A12FA001-AC4F-418D-AE19-62706E023703}">
                      <ahyp:hlinkClr xmlns:ahyp="http://schemas.microsoft.com/office/drawing/2018/hyperlinkcolor" val="tx"/>
                    </a:ext>
                  </a:extLst>
                </a:hlinkClick>
              </a:rPr>
              <a:t>Outdoor Magazine</a:t>
            </a:r>
            <a:r>
              <a:rPr lang="it-IT" sz="1000" dirty="0">
                <a:solidFill>
                  <a:schemeClr val="bg1"/>
                </a:solidFill>
                <a:latin typeface="Montserrat" panose="00000500000000000000" pitchFamily="2" charset="0"/>
              </a:rPr>
              <a:t>.</a:t>
            </a:r>
          </a:p>
        </p:txBody>
      </p:sp>
    </p:spTree>
    <p:extLst>
      <p:ext uri="{BB962C8B-B14F-4D97-AF65-F5344CB8AC3E}">
        <p14:creationId xmlns:p14="http://schemas.microsoft.com/office/powerpoint/2010/main" val="58271539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 calcmode="lin" valueType="num">
                                      <p:cBhvr>
                                        <p:cTn id="14" dur="500" fill="hold"/>
                                        <p:tgtEl>
                                          <p:spTgt spid="22"/>
                                        </p:tgtEl>
                                        <p:attrNameLst>
                                          <p:attrName>ppt_w</p:attrName>
                                        </p:attrNameLst>
                                      </p:cBhvr>
                                      <p:tavLst>
                                        <p:tav tm="0">
                                          <p:val>
                                            <p:fltVal val="0"/>
                                          </p:val>
                                        </p:tav>
                                        <p:tav tm="100000">
                                          <p:val>
                                            <p:strVal val="#ppt_w"/>
                                          </p:val>
                                        </p:tav>
                                      </p:tavLst>
                                    </p:anim>
                                    <p:anim calcmode="lin" valueType="num">
                                      <p:cBhvr>
                                        <p:cTn id="15" dur="500" fill="hold"/>
                                        <p:tgtEl>
                                          <p:spTgt spid="22"/>
                                        </p:tgtEl>
                                        <p:attrNameLst>
                                          <p:attrName>ppt_h</p:attrName>
                                        </p:attrNameLst>
                                      </p:cBhvr>
                                      <p:tavLst>
                                        <p:tav tm="0">
                                          <p:val>
                                            <p:fltVal val="0"/>
                                          </p:val>
                                        </p:tav>
                                        <p:tav tm="100000">
                                          <p:val>
                                            <p:strVal val="#ppt_h"/>
                                          </p:val>
                                        </p:tav>
                                      </p:tavLst>
                                    </p:anim>
                                    <p:animEffect transition="in" filter="fade">
                                      <p:cBhvr>
                                        <p:cTn id="16" dur="500"/>
                                        <p:tgtEl>
                                          <p:spTgt spid="22"/>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1000"/>
                                        <p:tgtEl>
                                          <p:spTgt spid="21"/>
                                        </p:tgtEl>
                                      </p:cBhvr>
                                    </p:animEffect>
                                    <p:anim calcmode="lin" valueType="num">
                                      <p:cBhvr>
                                        <p:cTn id="27" dur="1000" fill="hold"/>
                                        <p:tgtEl>
                                          <p:spTgt spid="21"/>
                                        </p:tgtEl>
                                        <p:attrNameLst>
                                          <p:attrName>ppt_x</p:attrName>
                                        </p:attrNameLst>
                                      </p:cBhvr>
                                      <p:tavLst>
                                        <p:tav tm="0">
                                          <p:val>
                                            <p:strVal val="#ppt_x"/>
                                          </p:val>
                                        </p:tav>
                                        <p:tav tm="100000">
                                          <p:val>
                                            <p:strVal val="#ppt_x"/>
                                          </p:val>
                                        </p:tav>
                                      </p:tavLst>
                                    </p:anim>
                                    <p:anim calcmode="lin" valueType="num">
                                      <p:cBhvr>
                                        <p:cTn id="28"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688052"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49791"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49791"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49791"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4582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8164133"/>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3" name="Elemento grafico 2" descr="Aggiorna con riempimento a tinta unita">
            <a:hlinkClick r:id="rId13" action="ppaction://hlinksldjump"/>
            <a:extLst>
              <a:ext uri="{FF2B5EF4-FFF2-40B4-BE49-F238E27FC236}">
                <a16:creationId xmlns:a16="http://schemas.microsoft.com/office/drawing/2014/main" id="{B2A6F4B5-349C-412C-809A-846FB7812872}"/>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55693" y="5795408"/>
            <a:ext cx="914400" cy="914400"/>
          </a:xfrm>
          <a:prstGeom prst="rect">
            <a:avLst/>
          </a:prstGeom>
        </p:spPr>
      </p:pic>
      <p:sp>
        <p:nvSpPr>
          <p:cNvPr id="30" name="Rettangolo 29">
            <a:extLst>
              <a:ext uri="{FF2B5EF4-FFF2-40B4-BE49-F238E27FC236}">
                <a16:creationId xmlns:a16="http://schemas.microsoft.com/office/drawing/2014/main" id="{95EE121A-CF2B-444D-89AF-087B2233E9B5}"/>
              </a:ext>
            </a:extLst>
          </p:cNvPr>
          <p:cNvSpPr/>
          <p:nvPr/>
        </p:nvSpPr>
        <p:spPr>
          <a:xfrm>
            <a:off x="1516052" y="1277048"/>
            <a:ext cx="2952731" cy="400110"/>
          </a:xfrm>
          <a:prstGeom prst="rect">
            <a:avLst/>
          </a:prstGeom>
          <a:noFill/>
        </p:spPr>
        <p:txBody>
          <a:bodyPr wrap="none" lIns="91440" tIns="45720" rIns="91440" bIns="45720">
            <a:spAutoFit/>
          </a:bodyPr>
          <a:lstStyle/>
          <a:p>
            <a:pPr algn="ctr"/>
            <a:r>
              <a:rPr lang="it-IT" sz="20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Cosa offre NaTour21?</a:t>
            </a:r>
          </a:p>
        </p:txBody>
      </p:sp>
      <p:sp>
        <p:nvSpPr>
          <p:cNvPr id="37" name="Rettangolo 36">
            <a:extLst>
              <a:ext uri="{FF2B5EF4-FFF2-40B4-BE49-F238E27FC236}">
                <a16:creationId xmlns:a16="http://schemas.microsoft.com/office/drawing/2014/main" id="{D0DBCB35-A77D-4B8E-B8FE-F97A56CA9671}"/>
              </a:ext>
            </a:extLst>
          </p:cNvPr>
          <p:cNvSpPr/>
          <p:nvPr/>
        </p:nvSpPr>
        <p:spPr>
          <a:xfrm>
            <a:off x="5735158" y="1277048"/>
            <a:ext cx="2462534" cy="400110"/>
          </a:xfrm>
          <a:prstGeom prst="rect">
            <a:avLst/>
          </a:prstGeom>
          <a:noFill/>
        </p:spPr>
        <p:txBody>
          <a:bodyPr wrap="none" lIns="91440" tIns="45720" rIns="91440" bIns="45720">
            <a:spAutoFit/>
          </a:bodyPr>
          <a:lstStyle/>
          <a:p>
            <a:pPr algn="ctr"/>
            <a:r>
              <a:rPr lang="it-IT" sz="2000" b="0" cap="none" spc="0" dirty="0">
                <a:ln w="0"/>
                <a:solidFill>
                  <a:schemeClr val="bg1"/>
                </a:solidFill>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rPr>
              <a:t>Com’è composta?</a:t>
            </a:r>
          </a:p>
        </p:txBody>
      </p:sp>
      <p:sp>
        <p:nvSpPr>
          <p:cNvPr id="2" name="CasellaDiTesto 1">
            <a:extLst>
              <a:ext uri="{FF2B5EF4-FFF2-40B4-BE49-F238E27FC236}">
                <a16:creationId xmlns:a16="http://schemas.microsoft.com/office/drawing/2014/main" id="{29F09BAD-1CF4-40FE-9244-2D0B8641A108}"/>
              </a:ext>
            </a:extLst>
          </p:cNvPr>
          <p:cNvSpPr txBox="1"/>
          <p:nvPr/>
        </p:nvSpPr>
        <p:spPr>
          <a:xfrm>
            <a:off x="1683784" y="1773793"/>
            <a:ext cx="3269216" cy="4185761"/>
          </a:xfrm>
          <a:prstGeom prst="rect">
            <a:avLst/>
          </a:prstGeom>
          <a:noFill/>
        </p:spPr>
        <p:txBody>
          <a:bodyPr wrap="square" rtlCol="0">
            <a:spAutoFit/>
          </a:bodyPr>
          <a:lstStyle/>
          <a:p>
            <a:pPr marL="285750" indent="-285750">
              <a:buFont typeface="Arial" panose="020B0604020202020204" pitchFamily="34" charset="0"/>
              <a:buChar char="•"/>
            </a:pPr>
            <a:r>
              <a:rPr lang="it-IT" sz="1400" dirty="0">
                <a:solidFill>
                  <a:schemeClr val="bg1"/>
                </a:solidFill>
                <a:latin typeface="Montserrat" panose="00000500000000000000" pitchFamily="2" charset="0"/>
              </a:rPr>
              <a:t>Autenticazione tramite social come Google e Facebook.</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e registrazione live di itinerari in piattaforma.</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Ricerca di itinerari tramite nome ed una vasta gamma di filtri.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di foto riguardanti itinerari presenti in piattaforma.</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Gestione di collezioni personali. </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proprio profilo personale.</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Tanto altro ancora…</a:t>
            </a:r>
          </a:p>
        </p:txBody>
      </p:sp>
      <p:sp>
        <p:nvSpPr>
          <p:cNvPr id="6" name="CasellaDiTesto 5">
            <a:extLst>
              <a:ext uri="{FF2B5EF4-FFF2-40B4-BE49-F238E27FC236}">
                <a16:creationId xmlns:a16="http://schemas.microsoft.com/office/drawing/2014/main" id="{478D8B3B-0ED9-4E90-91EE-458ECE7523F3}"/>
              </a:ext>
            </a:extLst>
          </p:cNvPr>
          <p:cNvSpPr txBox="1"/>
          <p:nvPr/>
        </p:nvSpPr>
        <p:spPr>
          <a:xfrm>
            <a:off x="5857961" y="1773793"/>
            <a:ext cx="2529891" cy="3539430"/>
          </a:xfrm>
          <a:prstGeom prst="rect">
            <a:avLst/>
          </a:prstGeom>
          <a:noFill/>
        </p:spPr>
        <p:txBody>
          <a:bodyPr wrap="square" rtlCol="0">
            <a:spAutoFit/>
          </a:bodyPr>
          <a:lstStyle/>
          <a:p>
            <a:r>
              <a:rPr lang="it-IT" sz="1400" dirty="0">
                <a:solidFill>
                  <a:schemeClr val="bg1"/>
                </a:solidFill>
                <a:latin typeface="Montserrat" panose="00000500000000000000" pitchFamily="2" charset="0"/>
              </a:rPr>
              <a:t>Il sistema è formato </a:t>
            </a:r>
            <a:r>
              <a:rPr lang="it-IT" sz="1400">
                <a:solidFill>
                  <a:schemeClr val="bg1"/>
                </a:solidFill>
                <a:latin typeface="Montserrat" panose="00000500000000000000" pitchFamily="2" charset="0"/>
              </a:rPr>
              <a:t>da:</a:t>
            </a:r>
          </a:p>
          <a:p>
            <a:endParaRPr lang="it-IT" sz="1400" u="sng"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back-end sicuro, performante e consistente che lavora per la comunicazione con il client, per la gestione, elaborazione e immagazzinamento dei dati.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Un modulo applicativo lato client user friendly che permette la visualizzazione dei dati all’utente.</a:t>
            </a:r>
          </a:p>
        </p:txBody>
      </p:sp>
    </p:spTree>
    <p:extLst>
      <p:ext uri="{BB962C8B-B14F-4D97-AF65-F5344CB8AC3E}">
        <p14:creationId xmlns:p14="http://schemas.microsoft.com/office/powerpoint/2010/main" val="173226709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695887" y="1639310"/>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9934"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674429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555725" y="265601"/>
            <a:ext cx="1414368" cy="1414368"/>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10354780" y="1555770"/>
            <a:ext cx="1816257" cy="523220"/>
          </a:xfrm>
          <a:prstGeom prst="rect">
            <a:avLst/>
          </a:prstGeom>
          <a:noFill/>
        </p:spPr>
        <p:txBody>
          <a:bodyPr wrap="square">
            <a:spAutoFit/>
          </a:bodyPr>
          <a:lstStyle/>
          <a:p>
            <a:pPr algn="ctr"/>
            <a:r>
              <a:rPr lang="it-IT" sz="28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DFDB1F5E-558E-473D-8E31-833F057ADDFB}"/>
              </a:ext>
            </a:extLst>
          </p:cNvPr>
          <p:cNvSpPr txBox="1"/>
          <p:nvPr/>
        </p:nvSpPr>
        <p:spPr>
          <a:xfrm>
            <a:off x="2019864" y="146974"/>
            <a:ext cx="2898550"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Client</a:t>
            </a:r>
          </a:p>
        </p:txBody>
      </p:sp>
      <p:sp>
        <p:nvSpPr>
          <p:cNvPr id="3" name="CasellaDiTesto 2">
            <a:extLst>
              <a:ext uri="{FF2B5EF4-FFF2-40B4-BE49-F238E27FC236}">
                <a16:creationId xmlns:a16="http://schemas.microsoft.com/office/drawing/2014/main" id="{BA1B2763-0906-4FC9-B623-4BAA896F565A}"/>
              </a:ext>
            </a:extLst>
          </p:cNvPr>
          <p:cNvSpPr txBox="1"/>
          <p:nvPr/>
        </p:nvSpPr>
        <p:spPr>
          <a:xfrm>
            <a:off x="1924331" y="1501254"/>
            <a:ext cx="5158857" cy="2893100"/>
          </a:xfrm>
          <a:prstGeom prst="rect">
            <a:avLst/>
          </a:prstGeom>
          <a:noFill/>
        </p:spPr>
        <p:txBody>
          <a:bodyPr wrap="square" rtlCol="0">
            <a:spAutoFit/>
          </a:bodyPr>
          <a:lstStyle/>
          <a:p>
            <a:pPr marL="285750" indent="-285750">
              <a:buFont typeface="Arial" panose="020B0604020202020204" pitchFamily="34" charset="0"/>
              <a:buChar char="•"/>
            </a:pPr>
            <a:r>
              <a:rPr lang="it-IT" sz="1400" dirty="0">
                <a:solidFill>
                  <a:schemeClr val="bg1"/>
                </a:solidFill>
                <a:latin typeface="Montserrat" panose="00000500000000000000" pitchFamily="2" charset="0"/>
              </a:rPr>
              <a:t>Login e registrazione tramite account e social.</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Pubblicazione di un itinerario anche tramite file GPX e </a:t>
            </a:r>
            <a:r>
              <a:rPr lang="it-IT" sz="1400" dirty="0" err="1">
                <a:solidFill>
                  <a:schemeClr val="bg1"/>
                </a:solidFill>
                <a:latin typeface="Montserrat" panose="00000500000000000000" pitchFamily="2" charset="0"/>
              </a:rPr>
              <a:t>interesting</a:t>
            </a:r>
            <a:r>
              <a:rPr lang="it-IT" sz="1400" dirty="0">
                <a:solidFill>
                  <a:schemeClr val="bg1"/>
                </a:solidFill>
                <a:latin typeface="Montserrat" panose="00000500000000000000" pitchFamily="2" charset="0"/>
              </a:rPr>
              <a:t> point.</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Registrazione di un itinerario live e </a:t>
            </a:r>
            <a:r>
              <a:rPr lang="it-IT" sz="1400" dirty="0" err="1">
                <a:solidFill>
                  <a:schemeClr val="bg1"/>
                </a:solidFill>
                <a:latin typeface="Montserrat" panose="00000500000000000000" pitchFamily="2" charset="0"/>
              </a:rPr>
              <a:t>interesting</a:t>
            </a:r>
            <a:r>
              <a:rPr lang="it-IT" sz="1400" dirty="0">
                <a:solidFill>
                  <a:schemeClr val="bg1"/>
                </a:solidFill>
                <a:latin typeface="Montserrat" panose="00000500000000000000" pitchFamily="2" charset="0"/>
              </a:rPr>
              <a:t> point.</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Ricerca tramite nomi e filtri.</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Dettagli itinerario e aggiunta foto.	</a:t>
            </a:r>
          </a:p>
          <a:p>
            <a:pPr marL="285750" indent="-285750">
              <a:buFont typeface="Arial" panose="020B0604020202020204" pitchFamily="34" charset="0"/>
              <a:buChar char="•"/>
            </a:pPr>
            <a:endParaRPr lang="it-IT" sz="1400" dirty="0">
              <a:solidFill>
                <a:schemeClr val="bg1"/>
              </a:solidFill>
              <a:latin typeface="Montserrat" panose="00000500000000000000" pitchFamily="2" charset="0"/>
            </a:endParaRP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Profilo personale.</a:t>
            </a:r>
          </a:p>
          <a:p>
            <a:endParaRPr lang="it-IT" sz="1400" dirty="0">
              <a:solidFill>
                <a:schemeClr val="bg1"/>
              </a:solidFill>
              <a:latin typeface="Montserrat" panose="00000500000000000000" pitchFamily="2" charset="0"/>
            </a:endParaRPr>
          </a:p>
        </p:txBody>
      </p:sp>
      <p:pic>
        <p:nvPicPr>
          <p:cNvPr id="30" name="Elemento grafico 29" descr="Play con riempimento a tinta unita">
            <a:hlinkClick r:id="rId28" action="ppaction://hlinksldjump"/>
            <a:extLst>
              <a:ext uri="{FF2B5EF4-FFF2-40B4-BE49-F238E27FC236}">
                <a16:creationId xmlns:a16="http://schemas.microsoft.com/office/drawing/2014/main" id="{431BE2B8-FBAA-4227-B2D3-6B3A39DE302E}"/>
              </a:ext>
            </a:extLst>
          </p:cNvPr>
          <p:cNvPicPr>
            <a:picLocks noChangeAspect="1"/>
          </p:cNvPicPr>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11055693" y="5795408"/>
            <a:ext cx="914400" cy="914400"/>
          </a:xfrm>
          <a:prstGeom prst="rect">
            <a:avLst/>
          </a:prstGeom>
        </p:spPr>
      </p:pic>
      <p:sp>
        <p:nvSpPr>
          <p:cNvPr id="65" name="Rettangolo 64">
            <a:extLst>
              <a:ext uri="{FF2B5EF4-FFF2-40B4-BE49-F238E27FC236}">
                <a16:creationId xmlns:a16="http://schemas.microsoft.com/office/drawing/2014/main" id="{50596C38-8163-470A-9C37-CA81EBFEA180}"/>
              </a:ext>
            </a:extLst>
          </p:cNvPr>
          <p:cNvSpPr/>
          <p:nvPr/>
        </p:nvSpPr>
        <p:spPr>
          <a:xfrm>
            <a:off x="9845297" y="583789"/>
            <a:ext cx="86587" cy="3699409"/>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6" name="Rettangolo 65">
            <a:extLst>
              <a:ext uri="{FF2B5EF4-FFF2-40B4-BE49-F238E27FC236}">
                <a16:creationId xmlns:a16="http://schemas.microsoft.com/office/drawing/2014/main" id="{A6284D88-D51A-4B9C-BD63-84ABD39E6105}"/>
              </a:ext>
            </a:extLst>
          </p:cNvPr>
          <p:cNvSpPr/>
          <p:nvPr/>
        </p:nvSpPr>
        <p:spPr>
          <a:xfrm rot="2576110">
            <a:off x="9654172" y="338426"/>
            <a:ext cx="477143" cy="347734"/>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62917185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695887" y="1639310"/>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9934"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674429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2" name="CasellaDiTesto 1">
            <a:extLst>
              <a:ext uri="{FF2B5EF4-FFF2-40B4-BE49-F238E27FC236}">
                <a16:creationId xmlns:a16="http://schemas.microsoft.com/office/drawing/2014/main" id="{DFDB1F5E-558E-473D-8E31-833F057ADDFB}"/>
              </a:ext>
            </a:extLst>
          </p:cNvPr>
          <p:cNvSpPr txBox="1"/>
          <p:nvPr/>
        </p:nvSpPr>
        <p:spPr>
          <a:xfrm>
            <a:off x="2019864" y="146974"/>
            <a:ext cx="6043001"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Tecnologie Client</a:t>
            </a:r>
          </a:p>
        </p:txBody>
      </p:sp>
      <p:sp>
        <p:nvSpPr>
          <p:cNvPr id="3" name="CasellaDiTesto 2">
            <a:extLst>
              <a:ext uri="{FF2B5EF4-FFF2-40B4-BE49-F238E27FC236}">
                <a16:creationId xmlns:a16="http://schemas.microsoft.com/office/drawing/2014/main" id="{BA1B2763-0906-4FC9-B623-4BAA896F565A}"/>
              </a:ext>
            </a:extLst>
          </p:cNvPr>
          <p:cNvSpPr txBox="1"/>
          <p:nvPr/>
        </p:nvSpPr>
        <p:spPr>
          <a:xfrm>
            <a:off x="2019864" y="1503381"/>
            <a:ext cx="4804017"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RXJava – Reactive Extensions Java</a:t>
            </a:r>
          </a:p>
          <a:p>
            <a:r>
              <a:rPr lang="it-IT" sz="1400" dirty="0">
                <a:solidFill>
                  <a:schemeClr val="bg1"/>
                </a:solidFill>
                <a:latin typeface="Montserrat" panose="00000500000000000000" pitchFamily="2" charset="0"/>
              </a:rPr>
              <a:t>Supporto al paradigma reattivo. </a:t>
            </a:r>
          </a:p>
        </p:txBody>
      </p:sp>
      <p:sp>
        <p:nvSpPr>
          <p:cNvPr id="37" name="CasellaDiTesto 36">
            <a:extLst>
              <a:ext uri="{FF2B5EF4-FFF2-40B4-BE49-F238E27FC236}">
                <a16:creationId xmlns:a16="http://schemas.microsoft.com/office/drawing/2014/main" id="{6B5B6BBF-E848-4C89-B18D-CFCD4F0BB14B}"/>
              </a:ext>
            </a:extLst>
          </p:cNvPr>
          <p:cNvSpPr txBox="1"/>
          <p:nvPr/>
        </p:nvSpPr>
        <p:spPr>
          <a:xfrm>
            <a:off x="1997867" y="2620421"/>
            <a:ext cx="4804017"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Retrofit</a:t>
            </a:r>
          </a:p>
          <a:p>
            <a:r>
              <a:rPr lang="it-IT" sz="1400" dirty="0">
                <a:solidFill>
                  <a:schemeClr val="bg1"/>
                </a:solidFill>
                <a:latin typeface="Montserrat" panose="00000500000000000000" pitchFamily="2" charset="0"/>
              </a:rPr>
              <a:t>Supporto per le richieste HTTP.</a:t>
            </a:r>
          </a:p>
        </p:txBody>
      </p:sp>
      <p:sp>
        <p:nvSpPr>
          <p:cNvPr id="44" name="CasellaDiTesto 43">
            <a:extLst>
              <a:ext uri="{FF2B5EF4-FFF2-40B4-BE49-F238E27FC236}">
                <a16:creationId xmlns:a16="http://schemas.microsoft.com/office/drawing/2014/main" id="{D33B2638-5081-4274-B1C8-3F51DF03D83B}"/>
              </a:ext>
            </a:extLst>
          </p:cNvPr>
          <p:cNvSpPr txBox="1"/>
          <p:nvPr/>
        </p:nvSpPr>
        <p:spPr>
          <a:xfrm>
            <a:off x="2025204" y="4619454"/>
            <a:ext cx="4948802" cy="1708160"/>
          </a:xfrm>
          <a:prstGeom prst="rect">
            <a:avLst/>
          </a:prstGeom>
          <a:noFill/>
        </p:spPr>
        <p:txBody>
          <a:bodyPr wrap="square" rtlCol="0">
            <a:spAutoFit/>
          </a:bodyPr>
          <a:lstStyle/>
          <a:p>
            <a:r>
              <a:rPr lang="it-IT" sz="2100" dirty="0">
                <a:solidFill>
                  <a:schemeClr val="bg1"/>
                </a:solidFill>
                <a:latin typeface="Montserrat" panose="00000500000000000000" pitchFamily="2" charset="0"/>
              </a:rPr>
              <a:t>Altri: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Glide – rendering delle immagini.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Amplify framework – supporto per </a:t>
            </a:r>
            <a:r>
              <a:rPr lang="it-IT" sz="1400" dirty="0" err="1">
                <a:solidFill>
                  <a:schemeClr val="bg1"/>
                </a:solidFill>
                <a:latin typeface="Montserrat" panose="00000500000000000000" pitchFamily="2" charset="0"/>
              </a:rPr>
              <a:t>aws</a:t>
            </a:r>
            <a:r>
              <a:rPr lang="it-IT" sz="1400" dirty="0">
                <a:solidFill>
                  <a:schemeClr val="bg1"/>
                </a:solidFill>
                <a:latin typeface="Montserrat" panose="00000500000000000000" pitchFamily="2" charset="0"/>
              </a:rPr>
              <a:t>.</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Toasty -  libreria per toast personalizzati.</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GSON Converter – parsing degli oggetti Json.</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GPX Parser – libreria per la traduzione di file GPX.</a:t>
            </a:r>
          </a:p>
          <a:p>
            <a:pPr marL="285750" indent="-285750">
              <a:buFont typeface="Arial" panose="020B0604020202020204" pitchFamily="34" charset="0"/>
              <a:buChar char="•"/>
            </a:pPr>
            <a:r>
              <a:rPr lang="it-IT" sz="1400" dirty="0">
                <a:solidFill>
                  <a:schemeClr val="bg1"/>
                </a:solidFill>
                <a:latin typeface="Montserrat" panose="00000500000000000000" pitchFamily="2" charset="0"/>
              </a:rPr>
              <a:t>. . .</a:t>
            </a:r>
          </a:p>
        </p:txBody>
      </p:sp>
      <p:sp>
        <p:nvSpPr>
          <p:cNvPr id="45" name="CasellaDiTesto 44">
            <a:extLst>
              <a:ext uri="{FF2B5EF4-FFF2-40B4-BE49-F238E27FC236}">
                <a16:creationId xmlns:a16="http://schemas.microsoft.com/office/drawing/2014/main" id="{F3D7DE9F-C114-40AD-8FC9-42B25C66ADA6}"/>
              </a:ext>
            </a:extLst>
          </p:cNvPr>
          <p:cNvSpPr txBox="1"/>
          <p:nvPr/>
        </p:nvSpPr>
        <p:spPr>
          <a:xfrm>
            <a:off x="2019864" y="3648681"/>
            <a:ext cx="4954142" cy="630942"/>
          </a:xfrm>
          <a:prstGeom prst="rect">
            <a:avLst/>
          </a:prstGeom>
          <a:noFill/>
        </p:spPr>
        <p:txBody>
          <a:bodyPr wrap="square" rtlCol="0">
            <a:spAutoFit/>
          </a:bodyPr>
          <a:lstStyle/>
          <a:p>
            <a:r>
              <a:rPr lang="it-IT" sz="2100" dirty="0">
                <a:solidFill>
                  <a:schemeClr val="bg1"/>
                </a:solidFill>
                <a:latin typeface="Montserrat" panose="00000500000000000000" pitchFamily="2" charset="0"/>
              </a:rPr>
              <a:t>OSM – Open Street Map</a:t>
            </a:r>
          </a:p>
          <a:p>
            <a:r>
              <a:rPr lang="it-IT" sz="1400" dirty="0">
                <a:solidFill>
                  <a:schemeClr val="bg1"/>
                </a:solidFill>
                <a:latin typeface="Montserrat" panose="00000500000000000000" pitchFamily="2" charset="0"/>
              </a:rPr>
              <a:t>Libreria per la gestione e visualizzazione delle mappe.</a:t>
            </a:r>
          </a:p>
        </p:txBody>
      </p:sp>
      <p:pic>
        <p:nvPicPr>
          <p:cNvPr id="46" name="Elemento grafico 45" descr="Aggiorna con riempimento a tinta unita">
            <a:hlinkClick r:id="rId19" action="ppaction://hlinksldjump"/>
            <a:extLst>
              <a:ext uri="{FF2B5EF4-FFF2-40B4-BE49-F238E27FC236}">
                <a16:creationId xmlns:a16="http://schemas.microsoft.com/office/drawing/2014/main" id="{F9AC578A-463F-44A3-B75C-B05C95B511C3}"/>
              </a:ext>
            </a:extLst>
          </p:cNvPr>
          <p:cNvPicPr>
            <a:picLocks noChangeAspect="1"/>
          </p:cNvPicPr>
          <p:nvPr/>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1029950" y="5752208"/>
            <a:ext cx="965886" cy="914400"/>
          </a:xfrm>
          <a:prstGeom prst="rect">
            <a:avLst/>
          </a:prstGeom>
        </p:spPr>
      </p:pic>
    </p:spTree>
    <p:extLst>
      <p:ext uri="{BB962C8B-B14F-4D97-AF65-F5344CB8AC3E}">
        <p14:creationId xmlns:p14="http://schemas.microsoft.com/office/powerpoint/2010/main" val="368905429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858500"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691240"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5363174"/>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85272218-417E-41B8-9FD4-40AB64C9092F}"/>
              </a:ext>
            </a:extLst>
          </p:cNvPr>
          <p:cNvSpPr txBox="1"/>
          <p:nvPr/>
        </p:nvSpPr>
        <p:spPr>
          <a:xfrm>
            <a:off x="2019864" y="146974"/>
            <a:ext cx="3845605"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Backend</a:t>
            </a:r>
          </a:p>
        </p:txBody>
      </p:sp>
      <p:sp>
        <p:nvSpPr>
          <p:cNvPr id="44" name="CasellaDiTesto 43">
            <a:extLst>
              <a:ext uri="{FF2B5EF4-FFF2-40B4-BE49-F238E27FC236}">
                <a16:creationId xmlns:a16="http://schemas.microsoft.com/office/drawing/2014/main" id="{BE753417-6AEF-4101-8164-C7FB24B09DB1}"/>
              </a:ext>
            </a:extLst>
          </p:cNvPr>
          <p:cNvSpPr txBox="1"/>
          <p:nvPr/>
        </p:nvSpPr>
        <p:spPr>
          <a:xfrm>
            <a:off x="2210480" y="2957365"/>
            <a:ext cx="7213739" cy="523220"/>
          </a:xfrm>
          <a:prstGeom prst="rect">
            <a:avLst/>
          </a:prstGeom>
          <a:noFill/>
        </p:spPr>
        <p:txBody>
          <a:bodyPr wrap="square" rtlCol="0">
            <a:spAutoFit/>
          </a:bodyPr>
          <a:lstStyle/>
          <a:p>
            <a:r>
              <a:rPr lang="it-IT" sz="1400" dirty="0">
                <a:solidFill>
                  <a:schemeClr val="bg1"/>
                </a:solidFill>
                <a:latin typeface="Montserrat" panose="00000500000000000000" pitchFamily="2" charset="0"/>
              </a:rPr>
              <a:t>Spring Boot semplifica la creazione di applicazioni basate su Spring autonome e di livello produttivo che puoi semplicemente «just run».</a:t>
            </a:r>
          </a:p>
        </p:txBody>
      </p:sp>
      <p:pic>
        <p:nvPicPr>
          <p:cNvPr id="17" name="Immagine 16">
            <a:extLst>
              <a:ext uri="{FF2B5EF4-FFF2-40B4-BE49-F238E27FC236}">
                <a16:creationId xmlns:a16="http://schemas.microsoft.com/office/drawing/2014/main" id="{78CC1454-FFEB-433B-BDC7-5E7485A54A2A}"/>
              </a:ext>
            </a:extLst>
          </p:cNvPr>
          <p:cNvPicPr>
            <a:picLocks noChangeAspect="1"/>
          </p:cNvPicPr>
          <p:nvPr/>
        </p:nvPicPr>
        <p:blipFill>
          <a:blip r:embed="rId28">
            <a:extLst>
              <a:ext uri="{BEBA8EAE-BF5A-486C-A8C5-ECC9F3942E4B}">
                <a14:imgProps xmlns:a14="http://schemas.microsoft.com/office/drawing/2010/main">
                  <a14:imgLayer r:embed="rId29">
                    <a14:imgEffect>
                      <a14:backgroundRemoval t="9816" b="89571" l="1935" r="95806">
                        <a14:foregroundMark x1="6774" y1="55215" x2="6774" y2="55215"/>
                        <a14:foregroundMark x1="2258" y1="49080" x2="2258" y2="49080"/>
                        <a14:foregroundMark x1="43871" y1="63804" x2="43871" y2="63804"/>
                        <a14:foregroundMark x1="56452" y1="68098" x2="56452" y2="68098"/>
                        <a14:foregroundMark x1="61290" y1="67485" x2="61290" y2="67485"/>
                        <a14:foregroundMark x1="72903" y1="65644" x2="72903" y2="65644"/>
                        <a14:foregroundMark x1="41935" y1="41718" x2="42258" y2="41718"/>
                        <a14:foregroundMark x1="49355" y1="40491" x2="49355" y2="40491"/>
                        <a14:foregroundMark x1="63226" y1="33742" x2="63226" y2="33742"/>
                        <a14:foregroundMark x1="71613" y1="30675" x2="71613" y2="30675"/>
                        <a14:foregroundMark x1="70968" y1="13497" x2="70968" y2="13497"/>
                        <a14:foregroundMark x1="71290" y1="20859" x2="71290" y2="20859"/>
                        <a14:foregroundMark x1="74516" y1="31288" x2="74516" y2="31288"/>
                        <a14:foregroundMark x1="87419" y1="33129" x2="87419" y2="33129"/>
                        <a14:foregroundMark x1="95806" y1="37423" x2="95806" y2="37423"/>
                      </a14:backgroundRemoval>
                    </a14:imgEffect>
                  </a14:imgLayer>
                </a14:imgProps>
              </a:ext>
              <a:ext uri="{28A0092B-C50C-407E-A947-70E740481C1C}">
                <a14:useLocalDpi xmlns:a14="http://schemas.microsoft.com/office/drawing/2010/main" val="0"/>
              </a:ext>
            </a:extLst>
          </a:blip>
          <a:stretch>
            <a:fillRect/>
          </a:stretch>
        </p:blipFill>
        <p:spPr>
          <a:xfrm>
            <a:off x="4619625" y="1204827"/>
            <a:ext cx="2952750" cy="1552575"/>
          </a:xfrm>
          <a:prstGeom prst="rect">
            <a:avLst/>
          </a:prstGeom>
        </p:spPr>
      </p:pic>
      <p:sp>
        <p:nvSpPr>
          <p:cNvPr id="46" name="CasellaDiTesto 45">
            <a:extLst>
              <a:ext uri="{FF2B5EF4-FFF2-40B4-BE49-F238E27FC236}">
                <a16:creationId xmlns:a16="http://schemas.microsoft.com/office/drawing/2014/main" id="{BABC60C3-E6BC-4614-A8D6-A6101316E76C}"/>
              </a:ext>
            </a:extLst>
          </p:cNvPr>
          <p:cNvSpPr txBox="1"/>
          <p:nvPr/>
        </p:nvSpPr>
        <p:spPr>
          <a:xfrm>
            <a:off x="2990510" y="6049208"/>
            <a:ext cx="6871623" cy="307777"/>
          </a:xfrm>
          <a:prstGeom prst="rect">
            <a:avLst/>
          </a:prstGeom>
          <a:noFill/>
        </p:spPr>
        <p:txBody>
          <a:bodyPr wrap="square">
            <a:spAutoFit/>
          </a:bodyPr>
          <a:lstStyle/>
          <a:p>
            <a:r>
              <a:rPr lang="it-IT" sz="1400" b="0" i="0" dirty="0">
                <a:solidFill>
                  <a:schemeClr val="bg1"/>
                </a:solidFill>
                <a:effectLst/>
                <a:latin typeface="Montserrat" panose="00000500000000000000" pitchFamily="2" charset="0"/>
              </a:rPr>
              <a:t>Risparmio sui tempi di produzione, veloce e</a:t>
            </a:r>
            <a:r>
              <a:rPr lang="it-IT" sz="1400" dirty="0">
                <a:solidFill>
                  <a:schemeClr val="bg1"/>
                </a:solidFill>
                <a:latin typeface="Montserrat" panose="00000500000000000000" pitchFamily="2" charset="0"/>
              </a:rPr>
              <a:t> efficiente tramite MVC Pattern</a:t>
            </a:r>
          </a:p>
        </p:txBody>
      </p:sp>
      <p:sp>
        <p:nvSpPr>
          <p:cNvPr id="47" name="CasellaDiTesto 46">
            <a:extLst>
              <a:ext uri="{FF2B5EF4-FFF2-40B4-BE49-F238E27FC236}">
                <a16:creationId xmlns:a16="http://schemas.microsoft.com/office/drawing/2014/main" id="{69FAA3C6-2DDF-40F6-AA18-168C155B17F0}"/>
              </a:ext>
            </a:extLst>
          </p:cNvPr>
          <p:cNvSpPr txBox="1"/>
          <p:nvPr/>
        </p:nvSpPr>
        <p:spPr>
          <a:xfrm rot="20966354">
            <a:off x="1908544" y="5091862"/>
            <a:ext cx="3973805" cy="307777"/>
          </a:xfrm>
          <a:prstGeom prst="rect">
            <a:avLst/>
          </a:prstGeom>
          <a:noFill/>
        </p:spPr>
        <p:txBody>
          <a:bodyPr wrap="square">
            <a:spAutoFit/>
          </a:bodyPr>
          <a:lstStyle/>
          <a:p>
            <a:r>
              <a:rPr lang="it-IT" sz="1400" b="0" i="0" dirty="0">
                <a:solidFill>
                  <a:schemeClr val="bg1"/>
                </a:solidFill>
                <a:effectLst/>
                <a:latin typeface="Montserrat" panose="00000500000000000000" pitchFamily="2" charset="0"/>
              </a:rPr>
              <a:t>Compatibile con qua</a:t>
            </a:r>
            <a:r>
              <a:rPr lang="it-IT" sz="1400" dirty="0">
                <a:solidFill>
                  <a:schemeClr val="bg1"/>
                </a:solidFill>
                <a:latin typeface="Montserrat" panose="00000500000000000000" pitchFamily="2" charset="0"/>
              </a:rPr>
              <a:t>si la totalità dei JDBC</a:t>
            </a:r>
          </a:p>
        </p:txBody>
      </p:sp>
      <p:sp>
        <p:nvSpPr>
          <p:cNvPr id="48" name="CasellaDiTesto 47">
            <a:extLst>
              <a:ext uri="{FF2B5EF4-FFF2-40B4-BE49-F238E27FC236}">
                <a16:creationId xmlns:a16="http://schemas.microsoft.com/office/drawing/2014/main" id="{29148B54-2148-44F5-8A08-697201AF5A4C}"/>
              </a:ext>
            </a:extLst>
          </p:cNvPr>
          <p:cNvSpPr txBox="1"/>
          <p:nvPr/>
        </p:nvSpPr>
        <p:spPr>
          <a:xfrm rot="20785221">
            <a:off x="2131924" y="4201869"/>
            <a:ext cx="2445470" cy="307777"/>
          </a:xfrm>
          <a:prstGeom prst="rect">
            <a:avLst/>
          </a:prstGeom>
          <a:noFill/>
        </p:spPr>
        <p:txBody>
          <a:bodyPr wrap="square">
            <a:spAutoFit/>
          </a:bodyPr>
          <a:lstStyle/>
          <a:p>
            <a:r>
              <a:rPr lang="it-IT" sz="1400" dirty="0">
                <a:solidFill>
                  <a:schemeClr val="bg1"/>
                </a:solidFill>
                <a:latin typeface="Montserrat" panose="00000500000000000000" pitchFamily="2" charset="0"/>
              </a:rPr>
              <a:t>E’ un framework di Java</a:t>
            </a:r>
            <a:endParaRPr lang="it-IT" sz="1400" b="0" i="0" dirty="0">
              <a:solidFill>
                <a:schemeClr val="bg1"/>
              </a:solidFill>
              <a:effectLst/>
              <a:latin typeface="Montserrat" panose="00000500000000000000" pitchFamily="2" charset="0"/>
            </a:endParaRPr>
          </a:p>
        </p:txBody>
      </p:sp>
      <p:sp>
        <p:nvSpPr>
          <p:cNvPr id="49" name="CasellaDiTesto 48">
            <a:extLst>
              <a:ext uri="{FF2B5EF4-FFF2-40B4-BE49-F238E27FC236}">
                <a16:creationId xmlns:a16="http://schemas.microsoft.com/office/drawing/2014/main" id="{E08C237C-973D-420C-AF44-6CD3508DC577}"/>
              </a:ext>
            </a:extLst>
          </p:cNvPr>
          <p:cNvSpPr txBox="1"/>
          <p:nvPr/>
        </p:nvSpPr>
        <p:spPr>
          <a:xfrm rot="928404">
            <a:off x="8252542" y="4360911"/>
            <a:ext cx="3091389" cy="307777"/>
          </a:xfrm>
          <a:prstGeom prst="rect">
            <a:avLst/>
          </a:prstGeom>
          <a:noFill/>
        </p:spPr>
        <p:txBody>
          <a:bodyPr wrap="square" rtlCol="0">
            <a:spAutoFit/>
          </a:bodyPr>
          <a:lstStyle/>
          <a:p>
            <a:r>
              <a:rPr lang="it-IT" sz="1400" dirty="0">
                <a:solidFill>
                  <a:schemeClr val="bg1"/>
                </a:solidFill>
                <a:latin typeface="Montserrat" panose="00000500000000000000" pitchFamily="2" charset="0"/>
              </a:rPr>
              <a:t>Efficiente per le creare REST API</a:t>
            </a:r>
          </a:p>
        </p:txBody>
      </p:sp>
      <p:sp>
        <p:nvSpPr>
          <p:cNvPr id="2" name="CasellaDiTesto 1">
            <a:extLst>
              <a:ext uri="{FF2B5EF4-FFF2-40B4-BE49-F238E27FC236}">
                <a16:creationId xmlns:a16="http://schemas.microsoft.com/office/drawing/2014/main" id="{B72F950C-0D0F-4976-A687-A2030E40ADCF}"/>
              </a:ext>
            </a:extLst>
          </p:cNvPr>
          <p:cNvSpPr txBox="1"/>
          <p:nvPr/>
        </p:nvSpPr>
        <p:spPr>
          <a:xfrm>
            <a:off x="5445122" y="3919076"/>
            <a:ext cx="1962397" cy="523220"/>
          </a:xfrm>
          <a:prstGeom prst="rect">
            <a:avLst/>
          </a:prstGeom>
          <a:noFill/>
        </p:spPr>
        <p:txBody>
          <a:bodyPr wrap="none" rtlCol="0">
            <a:spAutoFit/>
          </a:bodyPr>
          <a:lstStyle/>
          <a:p>
            <a:r>
              <a:rPr lang="it-IT" sz="1400" dirty="0">
                <a:solidFill>
                  <a:schemeClr val="bg1"/>
                </a:solidFill>
                <a:latin typeface="Montserrat" panose="00000500000000000000" pitchFamily="2" charset="0"/>
              </a:rPr>
              <a:t>S</a:t>
            </a:r>
            <a:r>
              <a:rPr lang="it-IT" sz="1400" b="0" i="0" dirty="0">
                <a:solidFill>
                  <a:schemeClr val="bg1"/>
                </a:solidFill>
                <a:effectLst/>
                <a:latin typeface="Montserrat" panose="00000500000000000000" pitchFamily="2" charset="0"/>
              </a:rPr>
              <a:t>emplice scalabilità</a:t>
            </a:r>
            <a:endParaRPr lang="it-IT" sz="1400" dirty="0">
              <a:solidFill>
                <a:schemeClr val="bg1"/>
              </a:solidFill>
              <a:latin typeface="Montserrat" panose="00000500000000000000" pitchFamily="2" charset="0"/>
            </a:endParaRPr>
          </a:p>
          <a:p>
            <a:endParaRPr lang="it-IT" sz="1400" dirty="0"/>
          </a:p>
        </p:txBody>
      </p:sp>
      <p:sp>
        <p:nvSpPr>
          <p:cNvPr id="3" name="CasellaDiTesto 2">
            <a:extLst>
              <a:ext uri="{FF2B5EF4-FFF2-40B4-BE49-F238E27FC236}">
                <a16:creationId xmlns:a16="http://schemas.microsoft.com/office/drawing/2014/main" id="{E5450FCF-8F68-4F6F-830D-FCAEAFD53087}"/>
              </a:ext>
            </a:extLst>
          </p:cNvPr>
          <p:cNvSpPr txBox="1"/>
          <p:nvPr/>
        </p:nvSpPr>
        <p:spPr>
          <a:xfrm rot="801151">
            <a:off x="7120703" y="5130023"/>
            <a:ext cx="3658374" cy="307777"/>
          </a:xfrm>
          <a:prstGeom prst="rect">
            <a:avLst/>
          </a:prstGeom>
          <a:noFill/>
        </p:spPr>
        <p:txBody>
          <a:bodyPr wrap="none" rtlCol="0">
            <a:spAutoFit/>
          </a:bodyPr>
          <a:lstStyle/>
          <a:p>
            <a:pPr algn="just"/>
            <a:r>
              <a:rPr lang="it-IT" sz="1400" dirty="0">
                <a:solidFill>
                  <a:schemeClr val="bg1"/>
                </a:solidFill>
                <a:latin typeface="Montserrat" panose="00000500000000000000" pitchFamily="2" charset="0"/>
                <a:cs typeface="Mongolian Baiti" panose="03000500000000000000" pitchFamily="66" charset="0"/>
              </a:rPr>
              <a:t>Grande varietà di moduli ed estensioni</a:t>
            </a:r>
          </a:p>
        </p:txBody>
      </p:sp>
    </p:spTree>
    <p:extLst>
      <p:ext uri="{BB962C8B-B14F-4D97-AF65-F5344CB8AC3E}">
        <p14:creationId xmlns:p14="http://schemas.microsoft.com/office/powerpoint/2010/main" val="424639414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ppt_x"/>
                                          </p:val>
                                        </p:tav>
                                        <p:tav tm="100000">
                                          <p:val>
                                            <p:strVal val="#ppt_x"/>
                                          </p:val>
                                        </p:tav>
                                      </p:tavLst>
                                    </p:anim>
                                    <p:anim calcmode="lin" valueType="num">
                                      <p:cBhvr additive="base">
                                        <p:cTn id="8" dur="500" fill="hold"/>
                                        <p:tgtEl>
                                          <p:spTgt spid="4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500" fill="hold"/>
                                        <p:tgtEl>
                                          <p:spTgt spid="48"/>
                                        </p:tgtEl>
                                        <p:attrNameLst>
                                          <p:attrName>ppt_x</p:attrName>
                                        </p:attrNameLst>
                                      </p:cBhvr>
                                      <p:tavLst>
                                        <p:tav tm="0">
                                          <p:val>
                                            <p:strVal val="#ppt_x"/>
                                          </p:val>
                                        </p:tav>
                                        <p:tav tm="100000">
                                          <p:val>
                                            <p:strVal val="#ppt_x"/>
                                          </p:val>
                                        </p:tav>
                                      </p:tavLst>
                                    </p:anim>
                                    <p:anim calcmode="lin" valueType="num">
                                      <p:cBhvr additive="base">
                                        <p:cTn id="16"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1000"/>
                                        <p:tgtEl>
                                          <p:spTgt spid="47"/>
                                        </p:tgtEl>
                                      </p:cBhvr>
                                    </p:animEffect>
                                    <p:anim calcmode="lin" valueType="num">
                                      <p:cBhvr>
                                        <p:cTn id="27" dur="1000" fill="hold"/>
                                        <p:tgtEl>
                                          <p:spTgt spid="47"/>
                                        </p:tgtEl>
                                        <p:attrNameLst>
                                          <p:attrName>ppt_x</p:attrName>
                                        </p:attrNameLst>
                                      </p:cBhvr>
                                      <p:tavLst>
                                        <p:tav tm="0">
                                          <p:val>
                                            <p:strVal val="#ppt_x"/>
                                          </p:val>
                                        </p:tav>
                                        <p:tav tm="100000">
                                          <p:val>
                                            <p:strVal val="#ppt_x"/>
                                          </p:val>
                                        </p:tav>
                                      </p:tavLst>
                                    </p:anim>
                                    <p:anim calcmode="lin" valueType="num">
                                      <p:cBhvr>
                                        <p:cTn id="28"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wipe(down)">
                                      <p:cBhvr>
                                        <p:cTn id="33"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p:bldP spid="49" grpId="0"/>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pic>
        <p:nvPicPr>
          <p:cNvPr id="37" name="Graphic 5">
            <a:hlinkClick r:id="rId28" action="ppaction://hlinksldjump"/>
            <a:extLst>
              <a:ext uri="{FF2B5EF4-FFF2-40B4-BE49-F238E27FC236}">
                <a16:creationId xmlns:a16="http://schemas.microsoft.com/office/drawing/2014/main" id="{38622D4A-AB16-E74E-A250-BDBAAFFAA603}"/>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4455685" y="5319810"/>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Graphic 6">
            <a:hlinkClick r:id="rId30" action="ppaction://hlinksldjump"/>
            <a:extLst>
              <a:ext uri="{FF2B5EF4-FFF2-40B4-BE49-F238E27FC236}">
                <a16:creationId xmlns:a16="http://schemas.microsoft.com/office/drawing/2014/main" id="{2A0D6FEB-F430-4021-8492-F2226AC514F7}"/>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6580239" y="5319810"/>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Graphic 10">
            <a:hlinkClick r:id="rId32" action="ppaction://hlinksldjump"/>
            <a:extLst>
              <a:ext uri="{FF2B5EF4-FFF2-40B4-BE49-F238E27FC236}">
                <a16:creationId xmlns:a16="http://schemas.microsoft.com/office/drawing/2014/main" id="{587B5215-3816-4FF4-BA09-692830690C1B}"/>
              </a:ext>
            </a:extLst>
          </p:cNvPr>
          <p:cNvPicPr>
            <a:picLocks noChangeAspect="1" noChangeArrowheads="1"/>
          </p:cNvPicPr>
          <p:nvPr/>
        </p:nvPicPr>
        <p:blipFill>
          <a:blip r:embed="rId33"/>
          <a:srcRect/>
          <a:stretch/>
        </p:blipFill>
        <p:spPr bwMode="auto">
          <a:xfrm>
            <a:off x="2882692" y="319727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Graphic 17">
            <a:hlinkClick r:id="rId34" action="ppaction://hlinksldjump"/>
            <a:extLst>
              <a:ext uri="{FF2B5EF4-FFF2-40B4-BE49-F238E27FC236}">
                <a16:creationId xmlns:a16="http://schemas.microsoft.com/office/drawing/2014/main" id="{6DACB295-EBA6-498B-928C-7272338E2AE1}"/>
              </a:ext>
            </a:extLst>
          </p:cNvPr>
          <p:cNvPicPr>
            <a:picLocks noChangeAspect="1" noChangeArrowheads="1"/>
          </p:cNvPicPr>
          <p:nvPr/>
        </p:nvPicPr>
        <p:blipFill>
          <a:blip r:embed="rId35">
            <a:extLst>
              <a:ext uri="{28A0092B-C50C-407E-A947-70E740481C1C}">
                <a14:useLocalDpi xmlns:a14="http://schemas.microsoft.com/office/drawing/2010/main" val="0"/>
              </a:ext>
            </a:extLst>
          </a:blip>
          <a:srcRect/>
          <a:stretch>
            <a:fillRect/>
          </a:stretch>
        </p:blipFill>
        <p:spPr bwMode="auto">
          <a:xfrm>
            <a:off x="8369507" y="319727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Graphic 8">
            <a:hlinkClick r:id="rId36" action="ppaction://hlinksldjump"/>
            <a:extLst>
              <a:ext uri="{FF2B5EF4-FFF2-40B4-BE49-F238E27FC236}">
                <a16:creationId xmlns:a16="http://schemas.microsoft.com/office/drawing/2014/main" id="{EA566FFB-E6FC-4D8E-AEB7-25CB439DE6C2}"/>
              </a:ext>
            </a:extLst>
          </p:cNvPr>
          <p:cNvPicPr>
            <a:picLocks noChangeAspect="1" noChangeArrowheads="1"/>
          </p:cNvPicPr>
          <p:nvPr/>
        </p:nvPicPr>
        <p:blipFill>
          <a:blip r:embed="rId37">
            <a:extLst>
              <a:ext uri="{28A0092B-C50C-407E-A947-70E740481C1C}">
                <a14:useLocalDpi xmlns:a14="http://schemas.microsoft.com/office/drawing/2010/main" val="0"/>
              </a:ext>
            </a:extLst>
          </a:blip>
          <a:srcRect/>
          <a:stretch>
            <a:fillRect/>
          </a:stretch>
        </p:blipFill>
        <p:spPr bwMode="auto">
          <a:xfrm>
            <a:off x="5579007" y="1136968"/>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Immagine 21">
            <a:extLst>
              <a:ext uri="{FF2B5EF4-FFF2-40B4-BE49-F238E27FC236}">
                <a16:creationId xmlns:a16="http://schemas.microsoft.com/office/drawing/2014/main" id="{92A05C19-AE3E-42AB-B963-A93989A2A700}"/>
              </a:ext>
            </a:extLst>
          </p:cNvPr>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4464646" y="2764454"/>
            <a:ext cx="3084907" cy="1627647"/>
          </a:xfrm>
          <a:prstGeom prst="rect">
            <a:avLst/>
          </a:prstGeom>
        </p:spPr>
      </p:pic>
      <p:cxnSp>
        <p:nvCxnSpPr>
          <p:cNvPr id="24" name="Connettore diritto 23">
            <a:extLst>
              <a:ext uri="{FF2B5EF4-FFF2-40B4-BE49-F238E27FC236}">
                <a16:creationId xmlns:a16="http://schemas.microsoft.com/office/drawing/2014/main" id="{1D466063-B99E-468D-8FC9-113FD5D95F7B}"/>
              </a:ext>
            </a:extLst>
          </p:cNvPr>
          <p:cNvCxnSpPr>
            <a:cxnSpLocks/>
            <a:stCxn id="46" idx="1"/>
          </p:cNvCxnSpPr>
          <p:nvPr/>
        </p:nvCxnSpPr>
        <p:spPr>
          <a:xfrm flipH="1">
            <a:off x="6961239" y="3578277"/>
            <a:ext cx="14082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Connettore 2 47">
            <a:extLst>
              <a:ext uri="{FF2B5EF4-FFF2-40B4-BE49-F238E27FC236}">
                <a16:creationId xmlns:a16="http://schemas.microsoft.com/office/drawing/2014/main" id="{1D2F7971-43D8-424C-A977-F0EC43CE6571}"/>
              </a:ext>
            </a:extLst>
          </p:cNvPr>
          <p:cNvCxnSpPr>
            <a:cxnSpLocks/>
            <a:stCxn id="45" idx="3"/>
          </p:cNvCxnSpPr>
          <p:nvPr/>
        </p:nvCxnSpPr>
        <p:spPr>
          <a:xfrm>
            <a:off x="3644692" y="3578277"/>
            <a:ext cx="1426137" cy="0"/>
          </a:xfrm>
          <a:prstGeom prst="straightConnector1">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Connettore diritto 60">
            <a:extLst>
              <a:ext uri="{FF2B5EF4-FFF2-40B4-BE49-F238E27FC236}">
                <a16:creationId xmlns:a16="http://schemas.microsoft.com/office/drawing/2014/main" id="{23CA4AAF-6E61-4BFB-86A0-434125E70FAD}"/>
              </a:ext>
            </a:extLst>
          </p:cNvPr>
          <p:cNvCxnSpPr>
            <a:cxnSpLocks/>
          </p:cNvCxnSpPr>
          <p:nvPr/>
        </p:nvCxnSpPr>
        <p:spPr>
          <a:xfrm>
            <a:off x="5960007" y="1913716"/>
            <a:ext cx="0" cy="103596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Connettore diritto 63">
            <a:extLst>
              <a:ext uri="{FF2B5EF4-FFF2-40B4-BE49-F238E27FC236}">
                <a16:creationId xmlns:a16="http://schemas.microsoft.com/office/drawing/2014/main" id="{FB12C281-38CE-4F76-B223-67235B87EBE3}"/>
              </a:ext>
            </a:extLst>
          </p:cNvPr>
          <p:cNvCxnSpPr/>
          <p:nvPr/>
        </p:nvCxnSpPr>
        <p:spPr>
          <a:xfrm flipH="1">
            <a:off x="4837471" y="4232787"/>
            <a:ext cx="840658" cy="10728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6" name="Connettore diritto 65">
            <a:extLst>
              <a:ext uri="{FF2B5EF4-FFF2-40B4-BE49-F238E27FC236}">
                <a16:creationId xmlns:a16="http://schemas.microsoft.com/office/drawing/2014/main" id="{334AF501-39B6-4C1C-B46C-256FC2B9ADB5}"/>
              </a:ext>
            </a:extLst>
          </p:cNvPr>
          <p:cNvCxnSpPr>
            <a:cxnSpLocks/>
            <a:endCxn id="44" idx="0"/>
          </p:cNvCxnSpPr>
          <p:nvPr/>
        </p:nvCxnSpPr>
        <p:spPr>
          <a:xfrm>
            <a:off x="6348435" y="4232787"/>
            <a:ext cx="612804" cy="10870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5" name="CasellaDiTesto 74">
            <a:extLst>
              <a:ext uri="{FF2B5EF4-FFF2-40B4-BE49-F238E27FC236}">
                <a16:creationId xmlns:a16="http://schemas.microsoft.com/office/drawing/2014/main" id="{2FB99FBD-4FAA-42A7-99F4-40F68695C33E}"/>
              </a:ext>
            </a:extLst>
          </p:cNvPr>
          <p:cNvSpPr txBox="1"/>
          <p:nvPr/>
        </p:nvSpPr>
        <p:spPr>
          <a:xfrm>
            <a:off x="2019864" y="146974"/>
            <a:ext cx="2874505" cy="923330"/>
          </a:xfrm>
          <a:prstGeom prst="rect">
            <a:avLst/>
          </a:prstGeom>
          <a:noFill/>
        </p:spPr>
        <p:txBody>
          <a:bodyPr wrap="none" rtlCol="0">
            <a:spAutoFit/>
          </a:bodyPr>
          <a:lstStyle/>
          <a:p>
            <a:r>
              <a:rPr lang="it-IT" sz="5400" dirty="0">
                <a:solidFill>
                  <a:schemeClr val="bg1"/>
                </a:solidFill>
                <a:latin typeface="Verdana" panose="020B0604030504040204" pitchFamily="34" charset="0"/>
                <a:ea typeface="Verdana" panose="020B0604030504040204" pitchFamily="34" charset="0"/>
              </a:rPr>
              <a:t>Il Cloud</a:t>
            </a:r>
          </a:p>
        </p:txBody>
      </p:sp>
    </p:spTree>
    <p:extLst>
      <p:ext uri="{BB962C8B-B14F-4D97-AF65-F5344CB8AC3E}">
        <p14:creationId xmlns:p14="http://schemas.microsoft.com/office/powerpoint/2010/main" val="301574798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2"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5"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8"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1"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221907" y="4495010"/>
              <a:ext cx="648387" cy="648387"/>
            </a:xfrm>
            <a:prstGeom prst="rect">
              <a:avLst/>
            </a:prstGeom>
          </p:spPr>
        </p:pic>
        <p:pic>
          <p:nvPicPr>
            <p:cNvPr id="35" name="Elemento grafico 34" descr="Utenti con riempimento a tinta unita">
              <a:hlinkClick r:id="rId24"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221907" y="5891301"/>
              <a:ext cx="648387" cy="648387"/>
            </a:xfrm>
            <a:prstGeom prst="rect">
              <a:avLst/>
            </a:prstGeom>
          </p:spPr>
        </p:pic>
      </p:grpSp>
      <p:pic>
        <p:nvPicPr>
          <p:cNvPr id="49" name="Graphic 5">
            <a:extLst>
              <a:ext uri="{FF2B5EF4-FFF2-40B4-BE49-F238E27FC236}">
                <a16:creationId xmlns:a16="http://schemas.microsoft.com/office/drawing/2014/main" id="{3AB1EB9B-A261-4498-9B68-082C90B820BD}"/>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4345025" y="972785"/>
            <a:ext cx="4629910" cy="462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8961744"/>
      </p:ext>
    </p:extLst>
  </p:cSld>
  <p:clrMapOvr>
    <a:masterClrMapping/>
  </p:clrMapOvr>
  <mc:AlternateContent xmlns:mc="http://schemas.openxmlformats.org/markup-compatibility/2006" xmlns:p159="http://schemas.microsoft.com/office/powerpoint/2015/09/main">
    <mc:Choice Requires="p159">
      <p:transition advClick="0" advTm="1000">
        <p159:morph option="byObject"/>
      </p:transition>
    </mc:Choice>
    <mc:Fallback xmlns="">
      <p:transition advClick="0" advTm="1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100000">
              <a:schemeClr val="accent5">
                <a:lumMod val="50000"/>
              </a:schemeClr>
            </a:gs>
            <a:gs pos="100000">
              <a:schemeClr val="accent5">
                <a:lumMod val="50000"/>
                <a:alpha val="24000"/>
              </a:schemeClr>
            </a:gs>
            <a:gs pos="100000">
              <a:schemeClr val="accent6">
                <a:lumMod val="78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uppo 37">
            <a:extLst>
              <a:ext uri="{FF2B5EF4-FFF2-40B4-BE49-F238E27FC236}">
                <a16:creationId xmlns:a16="http://schemas.microsoft.com/office/drawing/2014/main" id="{09FFE3BA-A3CA-4312-BDF9-E86313F521A3}"/>
              </a:ext>
            </a:extLst>
          </p:cNvPr>
          <p:cNvGrpSpPr/>
          <p:nvPr/>
        </p:nvGrpSpPr>
        <p:grpSpPr>
          <a:xfrm>
            <a:off x="-858500" y="234592"/>
            <a:ext cx="828000" cy="828000"/>
            <a:chOff x="-858500" y="234592"/>
            <a:chExt cx="828000" cy="828000"/>
          </a:xfrm>
        </p:grpSpPr>
        <p:sp>
          <p:nvSpPr>
            <p:cNvPr id="27" name="Ovale 26">
              <a:extLst>
                <a:ext uri="{FF2B5EF4-FFF2-40B4-BE49-F238E27FC236}">
                  <a16:creationId xmlns:a16="http://schemas.microsoft.com/office/drawing/2014/main" id="{20776417-92F6-4735-8BEB-C2789700D66D}"/>
                </a:ext>
              </a:extLst>
            </p:cNvPr>
            <p:cNvSpPr/>
            <p:nvPr/>
          </p:nvSpPr>
          <p:spPr>
            <a:xfrm>
              <a:off x="-858500" y="234592"/>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Elemento grafico 3" descr="Luci accese con riempimento a tinta unita">
              <a:extLst>
                <a:ext uri="{FF2B5EF4-FFF2-40B4-BE49-F238E27FC236}">
                  <a16:creationId xmlns:a16="http://schemas.microsoft.com/office/drawing/2014/main" id="{81FCC123-9614-4D81-8312-11AC5F870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93" y="324398"/>
              <a:ext cx="648387" cy="648387"/>
            </a:xfrm>
            <a:prstGeom prst="rect">
              <a:avLst/>
            </a:prstGeom>
          </p:spPr>
        </p:pic>
      </p:grpSp>
      <p:grpSp>
        <p:nvGrpSpPr>
          <p:cNvPr id="39" name="Gruppo 38">
            <a:extLst>
              <a:ext uri="{FF2B5EF4-FFF2-40B4-BE49-F238E27FC236}">
                <a16:creationId xmlns:a16="http://schemas.microsoft.com/office/drawing/2014/main" id="{B8E855F6-DA9E-48CD-900B-C63AD66F3B76}"/>
              </a:ext>
            </a:extLst>
          </p:cNvPr>
          <p:cNvGrpSpPr/>
          <p:nvPr/>
        </p:nvGrpSpPr>
        <p:grpSpPr>
          <a:xfrm>
            <a:off x="-858500" y="1624796"/>
            <a:ext cx="828000" cy="828000"/>
            <a:chOff x="-858500" y="1624796"/>
            <a:chExt cx="828000" cy="828000"/>
          </a:xfrm>
        </p:grpSpPr>
        <p:sp>
          <p:nvSpPr>
            <p:cNvPr id="26" name="Ovale 25">
              <a:extLst>
                <a:ext uri="{FF2B5EF4-FFF2-40B4-BE49-F238E27FC236}">
                  <a16:creationId xmlns:a16="http://schemas.microsoft.com/office/drawing/2014/main" id="{3456023B-632D-46C8-8CB4-05E3EA6FF955}"/>
                </a:ext>
              </a:extLst>
            </p:cNvPr>
            <p:cNvSpPr/>
            <p:nvPr/>
          </p:nvSpPr>
          <p:spPr>
            <a:xfrm>
              <a:off x="-858500" y="1624796"/>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6" name="Elemento grafico 15" descr="Smartphone con riempimento a tinta unita">
              <a:extLst>
                <a:ext uri="{FF2B5EF4-FFF2-40B4-BE49-F238E27FC236}">
                  <a16:creationId xmlns:a16="http://schemas.microsoft.com/office/drawing/2014/main" id="{BEC025AF-FD02-4679-96AA-627353F84B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68693" y="1714602"/>
              <a:ext cx="648387" cy="648387"/>
            </a:xfrm>
            <a:prstGeom prst="rect">
              <a:avLst/>
            </a:prstGeom>
          </p:spPr>
        </p:pic>
      </p:grpSp>
      <p:grpSp>
        <p:nvGrpSpPr>
          <p:cNvPr id="41" name="Gruppo 40">
            <a:extLst>
              <a:ext uri="{FF2B5EF4-FFF2-40B4-BE49-F238E27FC236}">
                <a16:creationId xmlns:a16="http://schemas.microsoft.com/office/drawing/2014/main" id="{F1FF519E-BF65-4A05-A10A-9E69B7D03861}"/>
              </a:ext>
            </a:extLst>
          </p:cNvPr>
          <p:cNvGrpSpPr/>
          <p:nvPr/>
        </p:nvGrpSpPr>
        <p:grpSpPr>
          <a:xfrm>
            <a:off x="700423" y="4405204"/>
            <a:ext cx="828000" cy="828000"/>
            <a:chOff x="-858500" y="4405204"/>
            <a:chExt cx="828000" cy="828000"/>
          </a:xfrm>
        </p:grpSpPr>
        <p:sp>
          <p:nvSpPr>
            <p:cNvPr id="29" name="Ovale 28">
              <a:extLst>
                <a:ext uri="{FF2B5EF4-FFF2-40B4-BE49-F238E27FC236}">
                  <a16:creationId xmlns:a16="http://schemas.microsoft.com/office/drawing/2014/main" id="{1F1B3DB1-33D2-4544-8701-03DF06B775C7}"/>
                </a:ext>
              </a:extLst>
            </p:cNvPr>
            <p:cNvSpPr/>
            <p:nvPr/>
          </p:nvSpPr>
          <p:spPr>
            <a:xfrm>
              <a:off x="-858500" y="4405204"/>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18" name="Elemento grafico 17" descr="Internet delle cose con riempimento a tinta unita">
              <a:extLst>
                <a:ext uri="{FF2B5EF4-FFF2-40B4-BE49-F238E27FC236}">
                  <a16:creationId xmlns:a16="http://schemas.microsoft.com/office/drawing/2014/main" id="{5FCEE823-AB8C-4EC7-8890-9F948E9E2CD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8693" y="4495010"/>
              <a:ext cx="648387" cy="648387"/>
            </a:xfrm>
            <a:prstGeom prst="rect">
              <a:avLst/>
            </a:prstGeom>
          </p:spPr>
        </p:pic>
      </p:grpSp>
      <p:grpSp>
        <p:nvGrpSpPr>
          <p:cNvPr id="42" name="Gruppo 41">
            <a:extLst>
              <a:ext uri="{FF2B5EF4-FFF2-40B4-BE49-F238E27FC236}">
                <a16:creationId xmlns:a16="http://schemas.microsoft.com/office/drawing/2014/main" id="{3FDF3FC7-D886-4004-9C10-A1198BFFE5CC}"/>
              </a:ext>
            </a:extLst>
          </p:cNvPr>
          <p:cNvGrpSpPr/>
          <p:nvPr/>
        </p:nvGrpSpPr>
        <p:grpSpPr>
          <a:xfrm>
            <a:off x="-858500" y="5795408"/>
            <a:ext cx="828000" cy="828000"/>
            <a:chOff x="-858500" y="5795408"/>
            <a:chExt cx="828000" cy="828000"/>
          </a:xfrm>
        </p:grpSpPr>
        <p:sp>
          <p:nvSpPr>
            <p:cNvPr id="28" name="Ovale 27">
              <a:extLst>
                <a:ext uri="{FF2B5EF4-FFF2-40B4-BE49-F238E27FC236}">
                  <a16:creationId xmlns:a16="http://schemas.microsoft.com/office/drawing/2014/main" id="{2151308F-732A-4B43-A095-531FE5EBCBDA}"/>
                </a:ext>
              </a:extLst>
            </p:cNvPr>
            <p:cNvSpPr/>
            <p:nvPr/>
          </p:nvSpPr>
          <p:spPr>
            <a:xfrm>
              <a:off x="-858500" y="5795408"/>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a:p>
          </p:txBody>
        </p:sp>
        <p:pic>
          <p:nvPicPr>
            <p:cNvPr id="20" name="Elemento grafico 19" descr="Utenti con riempimento a tinta unita">
              <a:extLst>
                <a:ext uri="{FF2B5EF4-FFF2-40B4-BE49-F238E27FC236}">
                  <a16:creationId xmlns:a16="http://schemas.microsoft.com/office/drawing/2014/main" id="{DAED8FB1-C6AC-4ECE-8495-E67BE27B857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8693" y="5891301"/>
              <a:ext cx="648387" cy="648387"/>
            </a:xfrm>
            <a:prstGeom prst="rect">
              <a:avLst/>
            </a:prstGeom>
          </p:spPr>
        </p:pic>
      </p:grpSp>
      <p:grpSp>
        <p:nvGrpSpPr>
          <p:cNvPr id="40" name="Gruppo 39">
            <a:extLst>
              <a:ext uri="{FF2B5EF4-FFF2-40B4-BE49-F238E27FC236}">
                <a16:creationId xmlns:a16="http://schemas.microsoft.com/office/drawing/2014/main" id="{C45713E6-B7D9-48C1-B57B-A2C5E93838D9}"/>
              </a:ext>
            </a:extLst>
          </p:cNvPr>
          <p:cNvGrpSpPr/>
          <p:nvPr/>
        </p:nvGrpSpPr>
        <p:grpSpPr>
          <a:xfrm>
            <a:off x="-835025" y="3015000"/>
            <a:ext cx="828000" cy="828000"/>
            <a:chOff x="-858500" y="3015000"/>
            <a:chExt cx="828000" cy="828000"/>
          </a:xfrm>
        </p:grpSpPr>
        <p:sp>
          <p:nvSpPr>
            <p:cNvPr id="25" name="Ovale 24">
              <a:extLst>
                <a:ext uri="{FF2B5EF4-FFF2-40B4-BE49-F238E27FC236}">
                  <a16:creationId xmlns:a16="http://schemas.microsoft.com/office/drawing/2014/main" id="{003BFCB9-7560-4E7F-A580-8E63D63D9E64}"/>
                </a:ext>
              </a:extLst>
            </p:cNvPr>
            <p:cNvSpPr/>
            <p:nvPr/>
          </p:nvSpPr>
          <p:spPr>
            <a:xfrm>
              <a:off x="-858500" y="3015000"/>
              <a:ext cx="828000" cy="82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b="1" dirty="0"/>
            </a:p>
          </p:txBody>
        </p:sp>
        <p:pic>
          <p:nvPicPr>
            <p:cNvPr id="14" name="Elemento grafico 13" descr="Database con riempimento a tinta unita">
              <a:extLst>
                <a:ext uri="{FF2B5EF4-FFF2-40B4-BE49-F238E27FC236}">
                  <a16:creationId xmlns:a16="http://schemas.microsoft.com/office/drawing/2014/main" id="{06B3ACA5-2EB2-4595-9623-C8B505F1420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8693" y="3111254"/>
              <a:ext cx="648387" cy="648387"/>
            </a:xfrm>
            <a:prstGeom prst="rect">
              <a:avLst/>
            </a:prstGeom>
          </p:spPr>
        </p:pic>
      </p:grpSp>
      <p:sp>
        <p:nvSpPr>
          <p:cNvPr id="36" name="Figura a mano libera: forma 35">
            <a:extLst>
              <a:ext uri="{FF2B5EF4-FFF2-40B4-BE49-F238E27FC236}">
                <a16:creationId xmlns:a16="http://schemas.microsoft.com/office/drawing/2014/main" id="{E78984A9-19B7-4778-9382-2396ACD05FAD}"/>
              </a:ext>
            </a:extLst>
          </p:cNvPr>
          <p:cNvSpPr/>
          <p:nvPr/>
        </p:nvSpPr>
        <p:spPr>
          <a:xfrm rot="10800000">
            <a:off x="1" y="-3982049"/>
            <a:ext cx="1131006" cy="17468848"/>
          </a:xfrm>
          <a:custGeom>
            <a:avLst/>
            <a:gdLst>
              <a:gd name="connsiteX0" fmla="*/ 18 w 1131006"/>
              <a:gd name="connsiteY0" fmla="*/ 9544266 h 17468848"/>
              <a:gd name="connsiteX1" fmla="*/ 726281 w 1131006"/>
              <a:gd name="connsiteY1" fmla="*/ 8656653 h 17468848"/>
              <a:gd name="connsiteX2" fmla="*/ 19 w 1131006"/>
              <a:gd name="connsiteY2" fmla="*/ 7791666 h 17468848"/>
              <a:gd name="connsiteX3" fmla="*/ 1131006 w 1131006"/>
              <a:gd name="connsiteY3" fmla="*/ 17468848 h 17468848"/>
              <a:gd name="connsiteX4" fmla="*/ 1 w 1131006"/>
              <a:gd name="connsiteY4" fmla="*/ 17468848 h 17468848"/>
              <a:gd name="connsiteX5" fmla="*/ 1 w 1131006"/>
              <a:gd name="connsiteY5" fmla="*/ 0 h 17468848"/>
              <a:gd name="connsiteX6" fmla="*/ 1131006 w 1131006"/>
              <a:gd name="connsiteY6" fmla="*/ 0 h 17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006" h="17468848">
                <a:moveTo>
                  <a:pt x="18" y="9544266"/>
                </a:moveTo>
                <a:cubicBezTo>
                  <a:pt x="6061" y="8986287"/>
                  <a:pt x="725441" y="9180690"/>
                  <a:pt x="726281" y="8656653"/>
                </a:cubicBezTo>
                <a:cubicBezTo>
                  <a:pt x="727138" y="8121997"/>
                  <a:pt x="-4353" y="8366616"/>
                  <a:pt x="19" y="7791666"/>
                </a:cubicBezTo>
                <a:close/>
                <a:moveTo>
                  <a:pt x="1131006" y="17468848"/>
                </a:moveTo>
                <a:lnTo>
                  <a:pt x="1" y="17468848"/>
                </a:lnTo>
                <a:lnTo>
                  <a:pt x="1" y="0"/>
                </a:lnTo>
                <a:lnTo>
                  <a:pt x="11310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t-IT" b="1" dirty="0"/>
          </a:p>
        </p:txBody>
      </p:sp>
      <p:pic>
        <p:nvPicPr>
          <p:cNvPr id="5" name="Immagine 4">
            <a:extLst>
              <a:ext uri="{FF2B5EF4-FFF2-40B4-BE49-F238E27FC236}">
                <a16:creationId xmlns:a16="http://schemas.microsoft.com/office/drawing/2014/main" id="{7108C388-AE81-4487-B773-E721637A56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934404" y="266530"/>
            <a:ext cx="1876595" cy="1876595"/>
          </a:xfrm>
          <a:prstGeom prst="rect">
            <a:avLst/>
          </a:prstGeom>
        </p:spPr>
      </p:pic>
      <p:sp>
        <p:nvSpPr>
          <p:cNvPr id="12" name="CasellaDiTesto 11">
            <a:extLst>
              <a:ext uri="{FF2B5EF4-FFF2-40B4-BE49-F238E27FC236}">
                <a16:creationId xmlns:a16="http://schemas.microsoft.com/office/drawing/2014/main" id="{8372DB9B-B954-409B-B540-D2AF031268A2}"/>
              </a:ext>
            </a:extLst>
          </p:cNvPr>
          <p:cNvSpPr txBox="1"/>
          <p:nvPr/>
        </p:nvSpPr>
        <p:spPr>
          <a:xfrm>
            <a:off x="9772650" y="2088156"/>
            <a:ext cx="2409825" cy="707886"/>
          </a:xfrm>
          <a:prstGeom prst="rect">
            <a:avLst/>
          </a:prstGeom>
          <a:noFill/>
        </p:spPr>
        <p:txBody>
          <a:bodyPr wrap="square">
            <a:spAutoFit/>
          </a:bodyPr>
          <a:lstStyle/>
          <a:p>
            <a:pPr algn="ctr"/>
            <a:r>
              <a:rPr lang="it-IT" sz="4000" b="0" cap="none" spc="0" dirty="0">
                <a:ln w="0"/>
                <a:solidFill>
                  <a:schemeClr val="bg1"/>
                </a:solidFill>
                <a:effectLst>
                  <a:outerShdw blurRad="38100" dist="19050" dir="2700000" algn="tl" rotWithShape="0">
                    <a:schemeClr val="dk1">
                      <a:alpha val="40000"/>
                    </a:schemeClr>
                  </a:outerShdw>
                </a:effectLst>
                <a:latin typeface="Bell MT" panose="02020503060305020303" pitchFamily="18" charset="0"/>
              </a:rPr>
              <a:t>NaTour21</a:t>
            </a:r>
          </a:p>
        </p:txBody>
      </p:sp>
      <p:grpSp>
        <p:nvGrpSpPr>
          <p:cNvPr id="43" name="Gruppo 42">
            <a:extLst>
              <a:ext uri="{FF2B5EF4-FFF2-40B4-BE49-F238E27FC236}">
                <a16:creationId xmlns:a16="http://schemas.microsoft.com/office/drawing/2014/main" id="{E1CF1412-3B9D-4FAB-998A-CD1A5A5D29C0}"/>
              </a:ext>
            </a:extLst>
          </p:cNvPr>
          <p:cNvGrpSpPr/>
          <p:nvPr/>
        </p:nvGrpSpPr>
        <p:grpSpPr>
          <a:xfrm>
            <a:off x="221907" y="324398"/>
            <a:ext cx="648387" cy="6215290"/>
            <a:chOff x="221907" y="324398"/>
            <a:chExt cx="648387" cy="6215290"/>
          </a:xfrm>
        </p:grpSpPr>
        <p:pic>
          <p:nvPicPr>
            <p:cNvPr id="31" name="Elemento grafico 30" descr="Luci accese con riempimento a tinta unita">
              <a:hlinkClick r:id="rId13" action="ppaction://hlinksldjump"/>
              <a:extLst>
                <a:ext uri="{FF2B5EF4-FFF2-40B4-BE49-F238E27FC236}">
                  <a16:creationId xmlns:a16="http://schemas.microsoft.com/office/drawing/2014/main" id="{681F6197-24DD-438A-BBB9-CAFF11825FC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21907" y="324398"/>
              <a:ext cx="648387" cy="648387"/>
            </a:xfrm>
            <a:prstGeom prst="rect">
              <a:avLst/>
            </a:prstGeom>
          </p:spPr>
        </p:pic>
        <p:pic>
          <p:nvPicPr>
            <p:cNvPr id="32" name="Elemento grafico 31" descr="Database con riempimento a tinta unita">
              <a:hlinkClick r:id="rId16" action="ppaction://hlinksldjump"/>
              <a:extLst>
                <a:ext uri="{FF2B5EF4-FFF2-40B4-BE49-F238E27FC236}">
                  <a16:creationId xmlns:a16="http://schemas.microsoft.com/office/drawing/2014/main" id="{0C45B2A5-EC7E-4113-B843-1BC4EE1A588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221907" y="3111254"/>
              <a:ext cx="648387" cy="648387"/>
            </a:xfrm>
            <a:prstGeom prst="rect">
              <a:avLst/>
            </a:prstGeom>
          </p:spPr>
        </p:pic>
        <p:pic>
          <p:nvPicPr>
            <p:cNvPr id="33" name="Elemento grafico 32" descr="Smartphone con riempimento a tinta unita">
              <a:hlinkClick r:id="rId19" action="ppaction://hlinksldjump"/>
              <a:extLst>
                <a:ext uri="{FF2B5EF4-FFF2-40B4-BE49-F238E27FC236}">
                  <a16:creationId xmlns:a16="http://schemas.microsoft.com/office/drawing/2014/main" id="{C98EF3FB-B812-4547-816B-F320138BCE1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21907" y="1714602"/>
              <a:ext cx="648387" cy="648387"/>
            </a:xfrm>
            <a:prstGeom prst="rect">
              <a:avLst/>
            </a:prstGeom>
          </p:spPr>
        </p:pic>
        <p:pic>
          <p:nvPicPr>
            <p:cNvPr id="34" name="Elemento grafico 33" descr="Internet delle cose con riempimento a tinta unita">
              <a:hlinkClick r:id="rId22" action="ppaction://hlinksldjump"/>
              <a:extLst>
                <a:ext uri="{FF2B5EF4-FFF2-40B4-BE49-F238E27FC236}">
                  <a16:creationId xmlns:a16="http://schemas.microsoft.com/office/drawing/2014/main" id="{EFF6F2C3-5EAC-494C-87DB-8B63DFEF3BB4}"/>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221907" y="4495010"/>
              <a:ext cx="648387" cy="648387"/>
            </a:xfrm>
            <a:prstGeom prst="rect">
              <a:avLst/>
            </a:prstGeom>
          </p:spPr>
        </p:pic>
        <p:pic>
          <p:nvPicPr>
            <p:cNvPr id="35" name="Elemento grafico 34" descr="Utenti con riempimento a tinta unita">
              <a:hlinkClick r:id="rId25" action="ppaction://hlinksldjump"/>
              <a:extLst>
                <a:ext uri="{FF2B5EF4-FFF2-40B4-BE49-F238E27FC236}">
                  <a16:creationId xmlns:a16="http://schemas.microsoft.com/office/drawing/2014/main" id="{AA009A78-0E3E-457D-8075-D346F46AB9C3}"/>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221907" y="5891301"/>
              <a:ext cx="648387" cy="648387"/>
            </a:xfrm>
            <a:prstGeom prst="rect">
              <a:avLst/>
            </a:prstGeom>
          </p:spPr>
        </p:pic>
      </p:grpSp>
      <p:sp>
        <p:nvSpPr>
          <p:cNvPr id="30" name="CasellaDiTesto 29">
            <a:extLst>
              <a:ext uri="{FF2B5EF4-FFF2-40B4-BE49-F238E27FC236}">
                <a16:creationId xmlns:a16="http://schemas.microsoft.com/office/drawing/2014/main" id="{E4FD629F-CE9C-4786-AA72-871F27C01CAD}"/>
              </a:ext>
            </a:extLst>
          </p:cNvPr>
          <p:cNvSpPr txBox="1"/>
          <p:nvPr/>
        </p:nvSpPr>
        <p:spPr>
          <a:xfrm>
            <a:off x="1869381" y="191778"/>
            <a:ext cx="1770472" cy="923330"/>
          </a:xfrm>
          <a:prstGeom prst="rect">
            <a:avLst/>
          </a:prstGeom>
          <a:noFill/>
        </p:spPr>
        <p:txBody>
          <a:bodyPr wrap="square" rtlCol="0">
            <a:spAutoFit/>
          </a:bodyPr>
          <a:lstStyle/>
          <a:p>
            <a:r>
              <a:rPr lang="it-IT" sz="5400" dirty="0">
                <a:solidFill>
                  <a:schemeClr val="bg1"/>
                </a:solidFill>
                <a:latin typeface="Verdana" panose="020B0604030504040204" pitchFamily="34" charset="0"/>
                <a:ea typeface="Verdana" panose="020B0604030504040204" pitchFamily="34" charset="0"/>
              </a:rPr>
              <a:t>EC2</a:t>
            </a:r>
          </a:p>
        </p:txBody>
      </p:sp>
      <p:pic>
        <p:nvPicPr>
          <p:cNvPr id="37" name="Graphic 5">
            <a:hlinkClick r:id="rId28" action="ppaction://hlinksldjump"/>
            <a:extLst>
              <a:ext uri="{FF2B5EF4-FFF2-40B4-BE49-F238E27FC236}">
                <a16:creationId xmlns:a16="http://schemas.microsoft.com/office/drawing/2014/main" id="{9600C650-D5B9-4657-846B-343DCDC8BA4A}"/>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3788664" y="331434"/>
            <a:ext cx="731158" cy="731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asellaDiTesto 2">
            <a:extLst>
              <a:ext uri="{FF2B5EF4-FFF2-40B4-BE49-F238E27FC236}">
                <a16:creationId xmlns:a16="http://schemas.microsoft.com/office/drawing/2014/main" id="{F9BEB1E3-6154-4E4F-8DE4-0A9C615B6506}"/>
              </a:ext>
            </a:extLst>
          </p:cNvPr>
          <p:cNvSpPr txBox="1"/>
          <p:nvPr/>
        </p:nvSpPr>
        <p:spPr>
          <a:xfrm>
            <a:off x="1869381" y="1306885"/>
            <a:ext cx="7326650" cy="1200329"/>
          </a:xfrm>
          <a:prstGeom prst="rect">
            <a:avLst/>
          </a:prstGeom>
          <a:noFill/>
        </p:spPr>
        <p:txBody>
          <a:bodyPr wrap="square" rtlCol="0">
            <a:spAutoFit/>
          </a:bodyPr>
          <a:lstStyle/>
          <a:p>
            <a:r>
              <a:rPr lang="it-IT" b="0" i="0" dirty="0">
                <a:solidFill>
                  <a:schemeClr val="bg1"/>
                </a:solidFill>
                <a:effectLst/>
                <a:latin typeface="AmazonEmber"/>
              </a:rPr>
              <a:t>Elastic Compute Cloud (EC2) offre la piattaforma di calcolo più ampia e approfondita, con oltre 500 istanze e la selezione dei più recenti processori, sistemi di archiviazione, reti, sistemi operativi e modelli di acquisto per soddisfare al meglio le esigenze </a:t>
            </a:r>
            <a:r>
              <a:rPr lang="it-IT" dirty="0">
                <a:solidFill>
                  <a:schemeClr val="bg1"/>
                </a:solidFill>
                <a:latin typeface="AmazonEmber"/>
              </a:rPr>
              <a:t>ed il </a:t>
            </a:r>
            <a:r>
              <a:rPr lang="it-IT" b="0" i="0" dirty="0">
                <a:solidFill>
                  <a:schemeClr val="bg1"/>
                </a:solidFill>
                <a:effectLst/>
                <a:latin typeface="AmazonEmber"/>
              </a:rPr>
              <a:t>carico di lavoro. </a:t>
            </a:r>
            <a:endParaRPr lang="it-IT" dirty="0">
              <a:solidFill>
                <a:schemeClr val="bg1"/>
              </a:solidFill>
            </a:endParaRPr>
          </a:p>
        </p:txBody>
      </p:sp>
      <p:pic>
        <p:nvPicPr>
          <p:cNvPr id="7" name="Immagine 6">
            <a:extLst>
              <a:ext uri="{FF2B5EF4-FFF2-40B4-BE49-F238E27FC236}">
                <a16:creationId xmlns:a16="http://schemas.microsoft.com/office/drawing/2014/main" id="{A83F985C-71CB-44B6-AAF8-4EB0C79A0182}"/>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8128396" y="3333349"/>
            <a:ext cx="2953162" cy="2133898"/>
          </a:xfrm>
          <a:prstGeom prst="rect">
            <a:avLst/>
          </a:prstGeom>
        </p:spPr>
      </p:pic>
      <p:pic>
        <p:nvPicPr>
          <p:cNvPr id="10" name="Immagine 9" descr="Immagine che contiene testo, grafica vettoriale, clipart, screenshot&#10;&#10;Descrizione generata automaticamente">
            <a:extLst>
              <a:ext uri="{FF2B5EF4-FFF2-40B4-BE49-F238E27FC236}">
                <a16:creationId xmlns:a16="http://schemas.microsoft.com/office/drawing/2014/main" id="{A2961A95-1E88-429A-938C-7B67199C8D4E}"/>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1900777" y="3406247"/>
            <a:ext cx="2748000" cy="2061000"/>
          </a:xfrm>
          <a:prstGeom prst="rect">
            <a:avLst/>
          </a:prstGeom>
        </p:spPr>
      </p:pic>
      <p:pic>
        <p:nvPicPr>
          <p:cNvPr id="17" name="Immagine 16">
            <a:extLst>
              <a:ext uri="{FF2B5EF4-FFF2-40B4-BE49-F238E27FC236}">
                <a16:creationId xmlns:a16="http://schemas.microsoft.com/office/drawing/2014/main" id="{DF9D0126-B3F3-41FB-892D-7ABE91073977}"/>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5025588" y="3739801"/>
            <a:ext cx="2778643" cy="1727446"/>
          </a:xfrm>
          <a:prstGeom prst="rect">
            <a:avLst/>
          </a:prstGeom>
        </p:spPr>
      </p:pic>
      <p:pic>
        <p:nvPicPr>
          <p:cNvPr id="44" name="Elemento grafico 43" descr="Aggiorna con riempimento a tinta unita">
            <a:hlinkClick r:id="rId22" action="ppaction://hlinksldjump"/>
            <a:extLst>
              <a:ext uri="{FF2B5EF4-FFF2-40B4-BE49-F238E27FC236}">
                <a16:creationId xmlns:a16="http://schemas.microsoft.com/office/drawing/2014/main" id="{B3322599-02BF-4182-BAB5-450FB023A743}"/>
              </a:ext>
            </a:extLst>
          </p:cNvPr>
          <p:cNvPicPr>
            <a:picLocks noChangeAspect="1"/>
          </p:cNvPicPr>
          <p:nvPr/>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a:off x="11055693" y="5752208"/>
            <a:ext cx="914400" cy="914400"/>
          </a:xfrm>
          <a:prstGeom prst="rect">
            <a:avLst/>
          </a:prstGeom>
        </p:spPr>
      </p:pic>
    </p:spTree>
    <p:extLst>
      <p:ext uri="{BB962C8B-B14F-4D97-AF65-F5344CB8AC3E}">
        <p14:creationId xmlns:p14="http://schemas.microsoft.com/office/powerpoint/2010/main" val="102089124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896</TotalTime>
  <Words>742</Words>
  <Application>Microsoft Office PowerPoint</Application>
  <PresentationFormat>Widescreen</PresentationFormat>
  <Paragraphs>133</Paragraphs>
  <Slides>19</Slides>
  <Notes>0</Notes>
  <HiddenSlides>0</HiddenSlides>
  <MMClips>0</MMClips>
  <ScaleCrop>false</ScaleCrop>
  <HeadingPairs>
    <vt:vector size="6" baseType="variant">
      <vt:variant>
        <vt:lpstr>Caratteri utilizzati</vt:lpstr>
      </vt:variant>
      <vt:variant>
        <vt:i4>9</vt:i4>
      </vt:variant>
      <vt:variant>
        <vt:lpstr>Tema</vt:lpstr>
      </vt:variant>
      <vt:variant>
        <vt:i4>1</vt:i4>
      </vt:variant>
      <vt:variant>
        <vt:lpstr>Titoli diapositive</vt:lpstr>
      </vt:variant>
      <vt:variant>
        <vt:i4>19</vt:i4>
      </vt:variant>
    </vt:vector>
  </HeadingPairs>
  <TitlesOfParts>
    <vt:vector size="29" baseType="lpstr">
      <vt:lpstr>AmazonEmber</vt:lpstr>
      <vt:lpstr>AmazonEmberLight</vt:lpstr>
      <vt:lpstr>Arial</vt:lpstr>
      <vt:lpstr>Bell MT</vt:lpstr>
      <vt:lpstr>Calibri</vt:lpstr>
      <vt:lpstr>Calibri Light</vt:lpstr>
      <vt:lpstr>Corbel</vt:lpstr>
      <vt:lpstr>Montserrat</vt:lpstr>
      <vt:lpstr>Verdana</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LUCA BIANCO</dc:creator>
  <cp:lastModifiedBy>ANTONIO GAROFALO</cp:lastModifiedBy>
  <cp:revision>15</cp:revision>
  <dcterms:created xsi:type="dcterms:W3CDTF">2022-03-14T09:26:17Z</dcterms:created>
  <dcterms:modified xsi:type="dcterms:W3CDTF">2022-04-07T09:34:53Z</dcterms:modified>
</cp:coreProperties>
</file>

<file path=docProps/thumbnail.jpeg>
</file>